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style3.xml" ContentType="application/vnd.ms-office.chartstyle+xml"/>
  <Override PartName="/ppt/charts/colors3.xml" ContentType="application/vnd.ms-office.chartcolorstyle+xml"/>
  <Override PartName="/ppt/charts/chart8.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72" r:id="rId2"/>
    <p:sldId id="257" r:id="rId3"/>
    <p:sldId id="259" r:id="rId4"/>
    <p:sldId id="260" r:id="rId5"/>
    <p:sldId id="266" r:id="rId6"/>
    <p:sldId id="267" r:id="rId7"/>
    <p:sldId id="268" r:id="rId8"/>
    <p:sldId id="270" r:id="rId9"/>
    <p:sldId id="261" r:id="rId10"/>
    <p:sldId id="279" r:id="rId11"/>
    <p:sldId id="262" r:id="rId12"/>
    <p:sldId id="281" r:id="rId13"/>
    <p:sldId id="263" r:id="rId14"/>
    <p:sldId id="264" r:id="rId15"/>
    <p:sldId id="265" r:id="rId16"/>
    <p:sldId id="280" r:id="rId17"/>
    <p:sldId id="269" r:id="rId18"/>
    <p:sldId id="274" r:id="rId19"/>
    <p:sldId id="278" r:id="rId20"/>
    <p:sldId id="271"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5E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6" d="100"/>
          <a:sy n="66" d="100"/>
        </p:scale>
        <p:origin x="668"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3.xml"/><Relationship Id="rId1" Type="http://schemas.microsoft.com/office/2011/relationships/chartStyle" Target="style3.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[IMDb+Movie+Database(Rishika Bhunia).xlsx]Sheet6!PivotTable6</c:name>
    <c:fmtId val="8"/>
  </c:pivotSource>
  <c:chart>
    <c:autoTitleDeleted val="1"/>
    <c:pivotFmts>
      <c:pivotFmt>
        <c:idx val="0"/>
        <c:spPr>
          <a:gradFill rotWithShape="1">
            <a:gsLst>
              <a:gs pos="0">
                <a:schemeClr val="accent1">
                  <a:tint val="98000"/>
                  <a:lumMod val="114000"/>
                </a:schemeClr>
              </a:gs>
              <a:gs pos="100000">
                <a:schemeClr val="accent1">
                  <a:shade val="90000"/>
                  <a:lumMod val="84000"/>
                </a:schemeClr>
              </a:gs>
            </a:gsLst>
            <a:lin ang="5400000" scaled="0"/>
          </a:gradFill>
          <a:ln w="9525" cap="flat" cmpd="sng" algn="ctr">
            <a:noFill/>
            <a:round/>
          </a:ln>
          <a:effectLst>
            <a:outerShdw blurRad="38100" dist="25400" dir="5400000" rotWithShape="0">
              <a:srgbClr val="000000">
                <a:alpha val="45000"/>
              </a:srgbClr>
            </a:outerShdw>
          </a:effectLst>
        </c:spPr>
        <c:marker>
          <c:symbol val="circle"/>
          <c:size val="6"/>
          <c:spPr>
            <a:gradFill rotWithShape="1">
              <a:gsLst>
                <a:gs pos="0">
                  <a:schemeClr val="accent1">
                    <a:tint val="98000"/>
                    <a:lumMod val="114000"/>
                  </a:schemeClr>
                </a:gs>
                <a:gs pos="100000">
                  <a:schemeClr val="accent1">
                    <a:shade val="90000"/>
                    <a:lumMod val="84000"/>
                  </a:schemeClr>
                </a:gs>
              </a:gsLst>
              <a:lin ang="5400000" scaled="0"/>
            </a:gradFill>
            <a:ln w="12700">
              <a:solidFill>
                <a:schemeClr val="lt2"/>
              </a:solidFill>
              <a:round/>
            </a:ln>
            <a:effectLst>
              <a:outerShdw blurRad="38100" dist="25400" dir="5400000" rotWithShape="0">
                <a:srgbClr val="000000">
                  <a:alpha val="45000"/>
                </a:srgbClr>
              </a:outerShdw>
            </a:effectLst>
          </c:spPr>
        </c:marker>
        <c:dLbl>
          <c:idx val="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98000"/>
                  <a:lumMod val="114000"/>
                </a:schemeClr>
              </a:gs>
              <a:gs pos="100000">
                <a:schemeClr val="accent1">
                  <a:shade val="90000"/>
                  <a:lumMod val="84000"/>
                </a:schemeClr>
              </a:gs>
            </a:gsLst>
            <a:lin ang="5400000" scaled="0"/>
          </a:gradFill>
          <a:ln w="9525" cap="flat" cmpd="sng" algn="ctr">
            <a:noFill/>
            <a:round/>
          </a:ln>
          <a:effectLst>
            <a:outerShdw blurRad="38100" dist="25400" dir="5400000" rotWithShape="0">
              <a:srgbClr val="000000">
                <a:alpha val="45000"/>
              </a:srgbClr>
            </a:outerShdw>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98000"/>
                  <a:lumMod val="114000"/>
                </a:schemeClr>
              </a:gs>
              <a:gs pos="100000">
                <a:schemeClr val="accent1">
                  <a:shade val="90000"/>
                  <a:lumMod val="84000"/>
                </a:schemeClr>
              </a:gs>
            </a:gsLst>
            <a:lin ang="5400000" scaled="0"/>
          </a:gradFill>
          <a:ln w="9525" cap="flat" cmpd="sng" algn="ctr">
            <a:noFill/>
            <a:round/>
          </a:ln>
          <a:effectLst>
            <a:outerShdw blurRad="38100" dist="25400" dir="5400000" rotWithShape="0">
              <a:srgbClr val="000000">
                <a:alpha val="45000"/>
              </a:srgbClr>
            </a:outerShdw>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Sheet6!$B$3</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1" i="0" u="none" strike="noStrike" kern="1200" baseline="0">
                    <a:solidFill>
                      <a:schemeClr val="tx1">
                        <a:lumMod val="95000"/>
                        <a:lumOff val="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Sheet6!$A$4:$A$25</c:f>
              <c:strCache>
                <c:ptCount val="21"/>
                <c:pt idx="0">
                  <c:v>USA</c:v>
                </c:pt>
                <c:pt idx="1">
                  <c:v>UK</c:v>
                </c:pt>
                <c:pt idx="2">
                  <c:v>France</c:v>
                </c:pt>
                <c:pt idx="3">
                  <c:v>Germany</c:v>
                </c:pt>
                <c:pt idx="4">
                  <c:v>Canada</c:v>
                </c:pt>
                <c:pt idx="5">
                  <c:v>Australia</c:v>
                </c:pt>
                <c:pt idx="6">
                  <c:v>Spain</c:v>
                </c:pt>
                <c:pt idx="7">
                  <c:v>Japan</c:v>
                </c:pt>
                <c:pt idx="8">
                  <c:v>China</c:v>
                </c:pt>
                <c:pt idx="9">
                  <c:v>India</c:v>
                </c:pt>
                <c:pt idx="10">
                  <c:v>Hong Kong</c:v>
                </c:pt>
                <c:pt idx="11">
                  <c:v>Italy</c:v>
                </c:pt>
                <c:pt idx="12">
                  <c:v>Mexico</c:v>
                </c:pt>
                <c:pt idx="13">
                  <c:v>Denmark</c:v>
                </c:pt>
                <c:pt idx="14">
                  <c:v>New Zealand</c:v>
                </c:pt>
                <c:pt idx="15">
                  <c:v>South Korea</c:v>
                </c:pt>
                <c:pt idx="16">
                  <c:v>Ireland</c:v>
                </c:pt>
                <c:pt idx="17">
                  <c:v>Brazil</c:v>
                </c:pt>
                <c:pt idx="18">
                  <c:v>Thailand</c:v>
                </c:pt>
                <c:pt idx="19">
                  <c:v>Iran</c:v>
                </c:pt>
                <c:pt idx="20">
                  <c:v>Norway</c:v>
                </c:pt>
              </c:strCache>
            </c:strRef>
          </c:cat>
          <c:val>
            <c:numRef>
              <c:f>Sheet6!$B$4:$B$25</c:f>
              <c:numCache>
                <c:formatCode>General</c:formatCode>
                <c:ptCount val="21"/>
                <c:pt idx="0">
                  <c:v>2944</c:v>
                </c:pt>
                <c:pt idx="1">
                  <c:v>304</c:v>
                </c:pt>
                <c:pt idx="2">
                  <c:v>104</c:v>
                </c:pt>
                <c:pt idx="3">
                  <c:v>79</c:v>
                </c:pt>
                <c:pt idx="4">
                  <c:v>63</c:v>
                </c:pt>
                <c:pt idx="5">
                  <c:v>39</c:v>
                </c:pt>
                <c:pt idx="6">
                  <c:v>22</c:v>
                </c:pt>
                <c:pt idx="7">
                  <c:v>16</c:v>
                </c:pt>
                <c:pt idx="8">
                  <c:v>14</c:v>
                </c:pt>
                <c:pt idx="9">
                  <c:v>14</c:v>
                </c:pt>
                <c:pt idx="10">
                  <c:v>13</c:v>
                </c:pt>
                <c:pt idx="11">
                  <c:v>11</c:v>
                </c:pt>
                <c:pt idx="12">
                  <c:v>10</c:v>
                </c:pt>
                <c:pt idx="13">
                  <c:v>9</c:v>
                </c:pt>
                <c:pt idx="14">
                  <c:v>9</c:v>
                </c:pt>
                <c:pt idx="15">
                  <c:v>8</c:v>
                </c:pt>
                <c:pt idx="16">
                  <c:v>7</c:v>
                </c:pt>
                <c:pt idx="17">
                  <c:v>5</c:v>
                </c:pt>
                <c:pt idx="18">
                  <c:v>4</c:v>
                </c:pt>
                <c:pt idx="19">
                  <c:v>4</c:v>
                </c:pt>
                <c:pt idx="20">
                  <c:v>4</c:v>
                </c:pt>
              </c:numCache>
            </c:numRef>
          </c:val>
          <c:extLst>
            <c:ext xmlns:c16="http://schemas.microsoft.com/office/drawing/2014/chart" uri="{C3380CC4-5D6E-409C-BE32-E72D297353CC}">
              <c16:uniqueId val="{00000000-549E-46B1-9288-8B859C522A94}"/>
            </c:ext>
          </c:extLst>
        </c:ser>
        <c:dLbls>
          <c:showLegendKey val="0"/>
          <c:showVal val="1"/>
          <c:showCatName val="0"/>
          <c:showSerName val="0"/>
          <c:showPercent val="0"/>
          <c:showBubbleSize val="0"/>
        </c:dLbls>
        <c:gapWidth val="65"/>
        <c:axId val="140107136"/>
        <c:axId val="111219840"/>
      </c:barChart>
      <c:catAx>
        <c:axId val="14010713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11219840"/>
        <c:crosses val="autoZero"/>
        <c:auto val="1"/>
        <c:lblAlgn val="ctr"/>
        <c:lblOffset val="100"/>
        <c:noMultiLvlLbl val="0"/>
      </c:catAx>
      <c:valAx>
        <c:axId val="11121984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40107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[IMDb+Movie+Database(Rishika Bhunia).xlsx]Sheet6!PivotTable6</c:name>
    <c:fmtId val="14"/>
  </c:pivotSource>
  <c:chart>
    <c:autoTitleDeleted val="1"/>
    <c:pivotFmts>
      <c:pivotFmt>
        <c:idx val="0"/>
        <c:spPr>
          <a:gradFill flip="none"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c:spPr>
        <c:marker>
          <c:spPr>
            <a:gradFill flip="none" rotWithShape="1">
              <a:gsLst>
                <a:gs pos="0">
                  <a:schemeClr val="accent1">
                    <a:tint val="98000"/>
                    <a:lumMod val="114000"/>
                  </a:schemeClr>
                </a:gs>
                <a:gs pos="100000">
                  <a:schemeClr val="accent1">
                    <a:shade val="90000"/>
                    <a:lumMod val="84000"/>
                  </a:schemeClr>
                </a:gs>
              </a:gsLst>
              <a:lin ang="5400000" scaled="0"/>
            </a:gradFill>
            <a:ln w="12700" cap="flat" cmpd="sng" algn="ctr">
              <a:solidFill>
                <a:schemeClr val="lt2"/>
              </a:solidFill>
              <a:round/>
            </a:ln>
            <a:effectLst>
              <a:outerShdw blurRad="38100" dist="25400" dir="5400000" rotWithShape="0">
                <a:srgbClr val="000000">
                  <a:alpha val="45000"/>
                </a:srgbClr>
              </a:outerShdw>
            </a:effectLst>
          </c:spPr>
        </c:marker>
        <c:dLbl>
          <c:idx val="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
        <c:spPr>
          <a:gradFill flip="none"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c:spPr>
        <c:marker>
          <c:symbol val="none"/>
        </c:marker>
      </c:pivotFmt>
      <c:pivotFmt>
        <c:idx val="2"/>
        <c:spPr>
          <a:gradFill flip="none"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c:spPr>
        <c:marker>
          <c:symbol val="none"/>
        </c:marker>
        <c:dLbl>
          <c:idx val="0"/>
          <c:delete val="1"/>
          <c:extLst>
            <c:ext xmlns:c15="http://schemas.microsoft.com/office/drawing/2012/chart" uri="{CE6537A1-D6FC-4f65-9D91-7224C49458BB}"/>
          </c:extLst>
        </c:dLbl>
      </c:pivotFmt>
      <c:pivotFmt>
        <c:idx val="3"/>
        <c:spPr>
          <a:gradFill flip="none"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c:spPr>
        <c:marker>
          <c:symbol val="none"/>
        </c:marker>
        <c:dLbl>
          <c:idx val="0"/>
          <c:delete val="1"/>
          <c:extLst>
            <c:ext xmlns:c15="http://schemas.microsoft.com/office/drawing/2012/chart" uri="{CE6537A1-D6FC-4f65-9D91-7224C49458BB}"/>
          </c:extLst>
        </c:dLbl>
      </c:pivotFmt>
    </c:pivotFmts>
    <c:plotArea>
      <c:layout>
        <c:manualLayout>
          <c:layoutTarget val="inner"/>
          <c:xMode val="edge"/>
          <c:yMode val="edge"/>
          <c:x val="7.8070923187801483E-2"/>
          <c:y val="4.0232548160260888E-2"/>
          <c:w val="0.87930737212859356"/>
          <c:h val="0.50607995304570763"/>
        </c:manualLayout>
      </c:layout>
      <c:barChart>
        <c:barDir val="col"/>
        <c:grouping val="clustered"/>
        <c:varyColors val="0"/>
        <c:ser>
          <c:idx val="0"/>
          <c:order val="0"/>
          <c:tx>
            <c:strRef>
              <c:f>Sheet6!$B$3</c:f>
              <c:strCache>
                <c:ptCount val="1"/>
                <c:pt idx="0">
                  <c:v>Total</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cat>
            <c:strRef>
              <c:f>Sheet6!$A$4:$A$23</c:f>
              <c:strCache>
                <c:ptCount val="20"/>
                <c:pt idx="0">
                  <c:v>Avatar</c:v>
                </c:pt>
                <c:pt idx="1">
                  <c:v>Jurassic World</c:v>
                </c:pt>
                <c:pt idx="2">
                  <c:v>Titanic</c:v>
                </c:pt>
                <c:pt idx="3">
                  <c:v>Star Wars: Episode IV - A New Hope</c:v>
                </c:pt>
                <c:pt idx="4">
                  <c:v>E.T. the Extra-Terrestrial</c:v>
                </c:pt>
                <c:pt idx="5">
                  <c:v>The Avengers</c:v>
                </c:pt>
                <c:pt idx="6">
                  <c:v>The Lion King</c:v>
                </c:pt>
                <c:pt idx="7">
                  <c:v>Star Wars: Episode I - The Phantom Menace</c:v>
                </c:pt>
                <c:pt idx="8">
                  <c:v>The Dark Knight</c:v>
                </c:pt>
                <c:pt idx="9">
                  <c:v>The Hunger Games</c:v>
                </c:pt>
                <c:pt idx="10">
                  <c:v>The Hunger Games: Catching Fire</c:v>
                </c:pt>
                <c:pt idx="11">
                  <c:v>Jurassic Park</c:v>
                </c:pt>
                <c:pt idx="12">
                  <c:v>Despicable Me 2</c:v>
                </c:pt>
                <c:pt idx="13">
                  <c:v>American Sniper</c:v>
                </c:pt>
                <c:pt idx="14">
                  <c:v>Finding Nemo</c:v>
                </c:pt>
                <c:pt idx="15">
                  <c:v>Shrek 2</c:v>
                </c:pt>
                <c:pt idx="16">
                  <c:v>The Lord of the Rings: The Return of the King</c:v>
                </c:pt>
                <c:pt idx="17">
                  <c:v>Star Wars: Episode VI - Return of the Jedi</c:v>
                </c:pt>
                <c:pt idx="18">
                  <c:v>Forrest Gump</c:v>
                </c:pt>
                <c:pt idx="19">
                  <c:v>Star Wars: Episode V - The Empire Strikes Back</c:v>
                </c:pt>
              </c:strCache>
            </c:strRef>
          </c:cat>
          <c:val>
            <c:numRef>
              <c:f>Sheet6!$B$4:$B$23</c:f>
              <c:numCache>
                <c:formatCode>[$$-1009]#,##0</c:formatCode>
                <c:ptCount val="20"/>
                <c:pt idx="0">
                  <c:v>523505847</c:v>
                </c:pt>
                <c:pt idx="1">
                  <c:v>502177271</c:v>
                </c:pt>
                <c:pt idx="2">
                  <c:v>458672302</c:v>
                </c:pt>
                <c:pt idx="3">
                  <c:v>449935665</c:v>
                </c:pt>
                <c:pt idx="4">
                  <c:v>424449459</c:v>
                </c:pt>
                <c:pt idx="5">
                  <c:v>403279547</c:v>
                </c:pt>
                <c:pt idx="6">
                  <c:v>377783777</c:v>
                </c:pt>
                <c:pt idx="7">
                  <c:v>359544677</c:v>
                </c:pt>
                <c:pt idx="8">
                  <c:v>348316061</c:v>
                </c:pt>
                <c:pt idx="9">
                  <c:v>329999255</c:v>
                </c:pt>
                <c:pt idx="10">
                  <c:v>294645577</c:v>
                </c:pt>
                <c:pt idx="11">
                  <c:v>293784000</c:v>
                </c:pt>
                <c:pt idx="12">
                  <c:v>292049635</c:v>
                </c:pt>
                <c:pt idx="13">
                  <c:v>291323553</c:v>
                </c:pt>
                <c:pt idx="14">
                  <c:v>286838870</c:v>
                </c:pt>
                <c:pt idx="15">
                  <c:v>286471036</c:v>
                </c:pt>
                <c:pt idx="16">
                  <c:v>283019252</c:v>
                </c:pt>
                <c:pt idx="17">
                  <c:v>276625409</c:v>
                </c:pt>
                <c:pt idx="18">
                  <c:v>274691196</c:v>
                </c:pt>
                <c:pt idx="19">
                  <c:v>272158751</c:v>
                </c:pt>
              </c:numCache>
            </c:numRef>
          </c:val>
          <c:extLst>
            <c:ext xmlns:c16="http://schemas.microsoft.com/office/drawing/2014/chart" uri="{C3380CC4-5D6E-409C-BE32-E72D297353CC}">
              <c16:uniqueId val="{00000000-3206-4E8B-BAA6-356D608EC20A}"/>
            </c:ext>
          </c:extLst>
        </c:ser>
        <c:dLbls>
          <c:showLegendKey val="0"/>
          <c:showVal val="0"/>
          <c:showCatName val="0"/>
          <c:showSerName val="0"/>
          <c:showPercent val="0"/>
          <c:showBubbleSize val="0"/>
        </c:dLbls>
        <c:gapWidth val="355"/>
        <c:overlap val="-70"/>
        <c:axId val="159585408"/>
        <c:axId val="159586944"/>
      </c:barChart>
      <c:catAx>
        <c:axId val="1595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9586944"/>
        <c:crosses val="autoZero"/>
        <c:auto val="1"/>
        <c:lblAlgn val="ctr"/>
        <c:lblOffset val="100"/>
        <c:noMultiLvlLbl val="0"/>
      </c:catAx>
      <c:valAx>
        <c:axId val="159586944"/>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9585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[IMDb+Movie+Database(Rishika Bhunia).xlsx]Sheet2!PivotTable2</c:name>
    <c:fmtId val="-1"/>
  </c:pivotSource>
  <c:chart>
    <c:autoTitleDeleted val="1"/>
    <c:pivotFmts>
      <c:pivotFmt>
        <c:idx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c:spPr>
        <c:marker>
          <c:symbol val="circle"/>
          <c:size val="6"/>
          <c:spPr>
            <a:gradFill rotWithShape="1">
              <a:gsLst>
                <a:gs pos="0">
                  <a:schemeClr val="accent1">
                    <a:tint val="98000"/>
                    <a:lumMod val="114000"/>
                  </a:schemeClr>
                </a:gs>
                <a:gs pos="100000">
                  <a:schemeClr val="accent1">
                    <a:shade val="90000"/>
                    <a:lumMod val="84000"/>
                  </a:schemeClr>
                </a:gs>
              </a:gsLst>
              <a:lin ang="5400000" scaled="0"/>
            </a:gradFill>
            <a:ln w="12700">
              <a:solidFill>
                <a:schemeClr val="lt2"/>
              </a:solidFill>
              <a:round/>
            </a:ln>
            <a:effectLst>
              <a:outerShdw blurRad="38100" dist="25400" dir="5400000" rotWithShape="0">
                <a:srgbClr val="000000">
                  <a:alpha val="45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cked"/>
        <c:varyColors val="0"/>
        <c:ser>
          <c:idx val="0"/>
          <c:order val="0"/>
          <c:tx>
            <c:strRef>
              <c:f>Sheet2!$B$3</c:f>
              <c:strCache>
                <c:ptCount val="1"/>
                <c:pt idx="0">
                  <c:v>Total</c:v>
                </c:pt>
              </c:strCache>
            </c:strRef>
          </c:tx>
          <c:spPr>
            <a:ln w="34925" cap="rnd">
              <a:solidFill>
                <a:schemeClr val="lt1"/>
              </a:solidFill>
              <a:round/>
            </a:ln>
            <a:effectLst>
              <a:outerShdw dist="25400" dir="2700000" algn="tl" rotWithShape="0">
                <a:schemeClr val="accent1"/>
              </a:outerShdw>
            </a:effectLst>
          </c:spPr>
          <c:marker>
            <c:symbol val="none"/>
          </c:marker>
          <c:cat>
            <c:strRef>
              <c:f>Sheet2!$A$4:$A$20</c:f>
              <c:strCache>
                <c:ptCount val="17"/>
                <c:pt idx="0">
                  <c:v>Crime</c:v>
                </c:pt>
                <c:pt idx="1">
                  <c:v>Action</c:v>
                </c:pt>
                <c:pt idx="2">
                  <c:v>Western</c:v>
                </c:pt>
                <c:pt idx="3">
                  <c:v>Biography</c:v>
                </c:pt>
                <c:pt idx="4">
                  <c:v>Drama</c:v>
                </c:pt>
                <c:pt idx="5">
                  <c:v>Comedy</c:v>
                </c:pt>
                <c:pt idx="6">
                  <c:v>Adventure</c:v>
                </c:pt>
                <c:pt idx="7">
                  <c:v>Horror</c:v>
                </c:pt>
                <c:pt idx="8">
                  <c:v>Mystery</c:v>
                </c:pt>
                <c:pt idx="9">
                  <c:v>Documentary</c:v>
                </c:pt>
                <c:pt idx="10">
                  <c:v>Sci-Fi</c:v>
                </c:pt>
                <c:pt idx="11">
                  <c:v>Animation</c:v>
                </c:pt>
                <c:pt idx="12">
                  <c:v>Fantasy</c:v>
                </c:pt>
                <c:pt idx="13">
                  <c:v>Family</c:v>
                </c:pt>
                <c:pt idx="14">
                  <c:v>Musical</c:v>
                </c:pt>
                <c:pt idx="15">
                  <c:v>Romance</c:v>
                </c:pt>
                <c:pt idx="16">
                  <c:v>Thriller</c:v>
                </c:pt>
              </c:strCache>
            </c:strRef>
          </c:cat>
          <c:val>
            <c:numRef>
              <c:f>Sheet2!$B$4:$B$20</c:f>
              <c:numCache>
                <c:formatCode>General</c:formatCode>
                <c:ptCount val="17"/>
                <c:pt idx="0">
                  <c:v>9.3000000000000007</c:v>
                </c:pt>
                <c:pt idx="1">
                  <c:v>9</c:v>
                </c:pt>
                <c:pt idx="2">
                  <c:v>8.9</c:v>
                </c:pt>
                <c:pt idx="3">
                  <c:v>8.9</c:v>
                </c:pt>
                <c:pt idx="4">
                  <c:v>8.8000000000000007</c:v>
                </c:pt>
                <c:pt idx="5">
                  <c:v>8.8000000000000007</c:v>
                </c:pt>
                <c:pt idx="6">
                  <c:v>8.6</c:v>
                </c:pt>
                <c:pt idx="7">
                  <c:v>8.5</c:v>
                </c:pt>
                <c:pt idx="8">
                  <c:v>8.5</c:v>
                </c:pt>
                <c:pt idx="9">
                  <c:v>8.5</c:v>
                </c:pt>
                <c:pt idx="10">
                  <c:v>8.2000000000000011</c:v>
                </c:pt>
                <c:pt idx="11">
                  <c:v>8</c:v>
                </c:pt>
                <c:pt idx="12">
                  <c:v>7.9</c:v>
                </c:pt>
                <c:pt idx="13">
                  <c:v>7.9</c:v>
                </c:pt>
                <c:pt idx="14">
                  <c:v>7.2</c:v>
                </c:pt>
                <c:pt idx="15">
                  <c:v>7.1</c:v>
                </c:pt>
                <c:pt idx="16">
                  <c:v>6.3</c:v>
                </c:pt>
              </c:numCache>
            </c:numRef>
          </c:val>
          <c:smooth val="0"/>
          <c:extLst>
            <c:ext xmlns:c16="http://schemas.microsoft.com/office/drawing/2014/chart" uri="{C3380CC4-5D6E-409C-BE32-E72D297353CC}">
              <c16:uniqueId val="{00000000-1872-43EB-8173-A3F6A1789812}"/>
            </c:ext>
          </c:extLst>
        </c:ser>
        <c:dLbls>
          <c:showLegendKey val="0"/>
          <c:showVal val="0"/>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144138240"/>
        <c:axId val="144139776"/>
      </c:lineChart>
      <c:catAx>
        <c:axId val="144138240"/>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197" b="0" i="0" u="none" strike="noStrike" kern="1200" spc="100" baseline="0">
                <a:solidFill>
                  <a:schemeClr val="lt1"/>
                </a:solidFill>
                <a:latin typeface="+mn-lt"/>
                <a:ea typeface="+mn-ea"/>
                <a:cs typeface="+mn-cs"/>
              </a:defRPr>
            </a:pPr>
            <a:endParaRPr lang="en-US"/>
          </a:p>
        </c:txPr>
        <c:crossAx val="144139776"/>
        <c:crosses val="autoZero"/>
        <c:auto val="1"/>
        <c:lblAlgn val="ctr"/>
        <c:lblOffset val="100"/>
        <c:noMultiLvlLbl val="0"/>
      </c:catAx>
      <c:valAx>
        <c:axId val="144139776"/>
        <c:scaling>
          <c:orientation val="minMax"/>
        </c:scaling>
        <c:delete val="0"/>
        <c:axPos val="l"/>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144138240"/>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[IMDb+Movie+Database(Rishika Bhunia).xlsx]Sheet5!PivotTable5</c:name>
    <c:fmtId val="-1"/>
  </c:pivotSource>
  <c:chart>
    <c:autoTitleDeleted val="1"/>
    <c:pivotFmts>
      <c:pivotFmt>
        <c:idx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c:spPr>
        <c:marker>
          <c:symbol val="circle"/>
          <c:size val="6"/>
          <c:spPr>
            <a:gradFill rotWithShape="1">
              <a:gsLst>
                <a:gs pos="0">
                  <a:schemeClr val="accent1">
                    <a:tint val="98000"/>
                    <a:lumMod val="114000"/>
                  </a:schemeClr>
                </a:gs>
                <a:gs pos="100000">
                  <a:schemeClr val="accent1">
                    <a:shade val="90000"/>
                    <a:lumMod val="84000"/>
                  </a:schemeClr>
                </a:gs>
              </a:gsLst>
              <a:lin ang="5400000" scaled="0"/>
            </a:gradFill>
            <a:ln w="12700">
              <a:solidFill>
                <a:schemeClr val="lt2"/>
              </a:solidFill>
              <a:round/>
            </a:ln>
            <a:effectLst>
              <a:outerShdw blurRad="38100" dist="25400" dir="5400000" rotWithShape="0">
                <a:srgbClr val="000000">
                  <a:alpha val="45000"/>
                </a:srgbClr>
              </a:outerShdw>
            </a:effectLst>
          </c:spPr>
        </c:marker>
        <c:dLbl>
          <c:idx val="0"/>
          <c:delete val="1"/>
          <c:extLst>
            <c:ext xmlns:c15="http://schemas.microsoft.com/office/drawing/2012/chart" uri="{CE6537A1-D6FC-4f65-9D91-7224C49458BB}"/>
          </c:extLst>
        </c:dLbl>
      </c:pivotFmt>
      <c:pivotFmt>
        <c:idx val="1"/>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c:spPr>
        <c:marker>
          <c:symbol val="none"/>
        </c:marker>
        <c:dLbl>
          <c:idx val="0"/>
          <c:delete val="1"/>
          <c:extLst>
            <c:ext xmlns:c15="http://schemas.microsoft.com/office/drawing/2012/chart" uri="{CE6537A1-D6FC-4f65-9D91-7224C49458BB}"/>
          </c:extLst>
        </c:dLbl>
      </c:pivotFmt>
      <c:pivotFmt>
        <c:idx val="2"/>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c:spPr>
        <c:marker>
          <c:symbol val="none"/>
        </c:marker>
        <c:dLbl>
          <c:idx val="0"/>
          <c:delete val="1"/>
          <c:extLst>
            <c:ext xmlns:c15="http://schemas.microsoft.com/office/drawing/2012/chart" uri="{CE6537A1-D6FC-4f65-9D91-7224C49458BB}"/>
          </c:extLst>
        </c:dLbl>
      </c:pivotFmt>
    </c:pivotFmts>
    <c:plotArea>
      <c:layout/>
      <c:barChart>
        <c:barDir val="col"/>
        <c:grouping val="clustered"/>
        <c:varyColors val="0"/>
        <c:ser>
          <c:idx val="0"/>
          <c:order val="0"/>
          <c:tx>
            <c:strRef>
              <c:f>Sheet5!$B$3</c:f>
              <c:strCache>
                <c:ptCount val="1"/>
                <c:pt idx="0">
                  <c:v>Total</c:v>
                </c:pt>
              </c:strCache>
            </c:strRef>
          </c:tx>
          <c:spPr>
            <a:pattFill prst="ltUpDiag">
              <a:fgClr>
                <a:schemeClr val="accent1"/>
              </a:fgClr>
              <a:bgClr>
                <a:schemeClr val="lt1"/>
              </a:bgClr>
            </a:pattFill>
            <a:ln>
              <a:noFill/>
            </a:ln>
            <a:effectLst/>
          </c:spPr>
          <c:invertIfNegative val="0"/>
          <c:cat>
            <c:strRef>
              <c:f>Sheet5!$A$4:$A$20</c:f>
              <c:strCache>
                <c:ptCount val="17"/>
                <c:pt idx="0">
                  <c:v>Action</c:v>
                </c:pt>
                <c:pt idx="1">
                  <c:v>Comedy</c:v>
                </c:pt>
                <c:pt idx="2">
                  <c:v>Adventure</c:v>
                </c:pt>
                <c:pt idx="3">
                  <c:v>Drama</c:v>
                </c:pt>
                <c:pt idx="4">
                  <c:v>Crime</c:v>
                </c:pt>
                <c:pt idx="5">
                  <c:v>Biography</c:v>
                </c:pt>
                <c:pt idx="6">
                  <c:v>Horror</c:v>
                </c:pt>
                <c:pt idx="7">
                  <c:v>Animation</c:v>
                </c:pt>
                <c:pt idx="8">
                  <c:v>Fantasy</c:v>
                </c:pt>
                <c:pt idx="9">
                  <c:v>Mystery</c:v>
                </c:pt>
                <c:pt idx="10">
                  <c:v>Documentary</c:v>
                </c:pt>
                <c:pt idx="11">
                  <c:v>Family</c:v>
                </c:pt>
                <c:pt idx="12">
                  <c:v>Sci-Fi</c:v>
                </c:pt>
                <c:pt idx="13">
                  <c:v>Musical</c:v>
                </c:pt>
                <c:pt idx="14">
                  <c:v>Romance</c:v>
                </c:pt>
                <c:pt idx="15">
                  <c:v>Western</c:v>
                </c:pt>
                <c:pt idx="16">
                  <c:v>Thriller</c:v>
                </c:pt>
              </c:strCache>
            </c:strRef>
          </c:cat>
          <c:val>
            <c:numRef>
              <c:f>Sheet5!$B$4:$B$20</c:f>
              <c:numCache>
                <c:formatCode>[$$-1009]#,##0</c:formatCode>
                <c:ptCount val="17"/>
                <c:pt idx="0">
                  <c:v>67540890818</c:v>
                </c:pt>
                <c:pt idx="1">
                  <c:v>38027993497</c:v>
                </c:pt>
                <c:pt idx="2">
                  <c:v>30971335977</c:v>
                </c:pt>
                <c:pt idx="3">
                  <c:v>20045418442</c:v>
                </c:pt>
                <c:pt idx="4">
                  <c:v>8119707029</c:v>
                </c:pt>
                <c:pt idx="5">
                  <c:v>7494903091</c:v>
                </c:pt>
                <c:pt idx="6">
                  <c:v>5198971387</c:v>
                </c:pt>
                <c:pt idx="7">
                  <c:v>3810674545</c:v>
                </c:pt>
                <c:pt idx="8">
                  <c:v>1399895199</c:v>
                </c:pt>
                <c:pt idx="9">
                  <c:v>1127963819</c:v>
                </c:pt>
                <c:pt idx="10">
                  <c:v>548215042</c:v>
                </c:pt>
                <c:pt idx="11">
                  <c:v>447481433</c:v>
                </c:pt>
                <c:pt idx="12">
                  <c:v>208574725</c:v>
                </c:pt>
                <c:pt idx="13">
                  <c:v>184168000</c:v>
                </c:pt>
                <c:pt idx="14">
                  <c:v>62659016</c:v>
                </c:pt>
                <c:pt idx="15">
                  <c:v>47743768</c:v>
                </c:pt>
                <c:pt idx="16">
                  <c:v>121539</c:v>
                </c:pt>
              </c:numCache>
            </c:numRef>
          </c:val>
          <c:extLst>
            <c:ext xmlns:c16="http://schemas.microsoft.com/office/drawing/2014/chart" uri="{C3380CC4-5D6E-409C-BE32-E72D297353CC}">
              <c16:uniqueId val="{00000000-10D5-4AB9-822E-03392C5197A1}"/>
            </c:ext>
          </c:extLst>
        </c:ser>
        <c:dLbls>
          <c:showLegendKey val="0"/>
          <c:showVal val="0"/>
          <c:showCatName val="0"/>
          <c:showSerName val="0"/>
          <c:showPercent val="0"/>
          <c:showBubbleSize val="0"/>
        </c:dLbls>
        <c:gapWidth val="269"/>
        <c:overlap val="-20"/>
        <c:axId val="146482304"/>
        <c:axId val="146483840"/>
      </c:barChart>
      <c:catAx>
        <c:axId val="146482304"/>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US"/>
          </a:p>
        </c:txPr>
        <c:crossAx val="146483840"/>
        <c:crosses val="autoZero"/>
        <c:auto val="1"/>
        <c:lblAlgn val="ctr"/>
        <c:lblOffset val="100"/>
        <c:noMultiLvlLbl val="0"/>
      </c:catAx>
      <c:valAx>
        <c:axId val="146483840"/>
        <c:scaling>
          <c:orientation val="minMax"/>
        </c:scaling>
        <c:delete val="0"/>
        <c:axPos val="l"/>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1464823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1">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[IMDb+Movie+Database(Rishika Bhunia).xlsx]Sheet4!PivotTable4</c:name>
    <c:fmtId val="-1"/>
  </c:pivotSource>
  <c:chart>
    <c:autoTitleDeleted val="1"/>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delete val="1"/>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delete val="1"/>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round/>
            </a:ln>
            <a:effectLst/>
          </c:spPr>
        </c:marker>
        <c:dLbl>
          <c:idx val="0"/>
          <c:delete val="1"/>
          <c:extLst>
            <c:ext xmlns:c15="http://schemas.microsoft.com/office/drawing/2012/chart" uri="{CE6537A1-D6FC-4f65-9D91-7224C49458BB}"/>
          </c:extLst>
        </c:dLbl>
      </c:pivotFmt>
    </c:pivotFmts>
    <c:plotArea>
      <c:layout/>
      <c:lineChart>
        <c:grouping val="stacked"/>
        <c:varyColors val="0"/>
        <c:ser>
          <c:idx val="0"/>
          <c:order val="0"/>
          <c:tx>
            <c:strRef>
              <c:f>Sheet4!$B$3</c:f>
              <c:strCache>
                <c:ptCount val="1"/>
                <c:pt idx="0">
                  <c:v>Total</c:v>
                </c:pt>
              </c:strCache>
            </c:strRef>
          </c:tx>
          <c:spPr>
            <a:ln w="31750" cap="sq">
              <a:solidFill>
                <a:schemeClr val="lt1"/>
              </a:solidFill>
              <a:miter lim="800000"/>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cat>
            <c:strRef>
              <c:f>Sheet4!$A$4:$A$20</c:f>
              <c:strCache>
                <c:ptCount val="17"/>
                <c:pt idx="0">
                  <c:v>Action</c:v>
                </c:pt>
                <c:pt idx="1">
                  <c:v>Comedy</c:v>
                </c:pt>
                <c:pt idx="2">
                  <c:v>Adventure</c:v>
                </c:pt>
                <c:pt idx="3">
                  <c:v>Drama</c:v>
                </c:pt>
                <c:pt idx="4">
                  <c:v>Crime</c:v>
                </c:pt>
                <c:pt idx="5">
                  <c:v>Biography</c:v>
                </c:pt>
                <c:pt idx="6">
                  <c:v>Animation</c:v>
                </c:pt>
                <c:pt idx="7">
                  <c:v>Horror</c:v>
                </c:pt>
                <c:pt idx="8">
                  <c:v>Mystery</c:v>
                </c:pt>
                <c:pt idx="9">
                  <c:v>Fantasy</c:v>
                </c:pt>
                <c:pt idx="10">
                  <c:v>Documentary</c:v>
                </c:pt>
                <c:pt idx="11">
                  <c:v>Sci-Fi</c:v>
                </c:pt>
                <c:pt idx="12">
                  <c:v>Romance</c:v>
                </c:pt>
                <c:pt idx="13">
                  <c:v>Family</c:v>
                </c:pt>
                <c:pt idx="14">
                  <c:v>Western</c:v>
                </c:pt>
                <c:pt idx="15">
                  <c:v>Musical</c:v>
                </c:pt>
                <c:pt idx="16">
                  <c:v>Thriller</c:v>
                </c:pt>
              </c:strCache>
            </c:strRef>
          </c:cat>
          <c:val>
            <c:numRef>
              <c:f>Sheet4!$B$4:$B$20</c:f>
              <c:numCache>
                <c:formatCode>[$$-1009]#,##0</c:formatCode>
                <c:ptCount val="17"/>
                <c:pt idx="0">
                  <c:v>62947620569</c:v>
                </c:pt>
                <c:pt idx="1">
                  <c:v>35709457007</c:v>
                </c:pt>
                <c:pt idx="2">
                  <c:v>24926429575</c:v>
                </c:pt>
                <c:pt idx="3">
                  <c:v>19249948745</c:v>
                </c:pt>
                <c:pt idx="4">
                  <c:v>10534621560</c:v>
                </c:pt>
                <c:pt idx="5">
                  <c:v>5202044003</c:v>
                </c:pt>
                <c:pt idx="6">
                  <c:v>2470730000</c:v>
                </c:pt>
                <c:pt idx="7">
                  <c:v>2109860479</c:v>
                </c:pt>
                <c:pt idx="8">
                  <c:v>779465000</c:v>
                </c:pt>
                <c:pt idx="9">
                  <c:v>586300000</c:v>
                </c:pt>
                <c:pt idx="10">
                  <c:v>374931311</c:v>
                </c:pt>
                <c:pt idx="11">
                  <c:v>194350000</c:v>
                </c:pt>
                <c:pt idx="12">
                  <c:v>120215000</c:v>
                </c:pt>
                <c:pt idx="13">
                  <c:v>44500000</c:v>
                </c:pt>
                <c:pt idx="14">
                  <c:v>8130000</c:v>
                </c:pt>
                <c:pt idx="15">
                  <c:v>6379000</c:v>
                </c:pt>
                <c:pt idx="16">
                  <c:v>1807000</c:v>
                </c:pt>
              </c:numCache>
            </c:numRef>
          </c:val>
          <c:smooth val="0"/>
          <c:extLst>
            <c:ext xmlns:c16="http://schemas.microsoft.com/office/drawing/2014/chart" uri="{C3380CC4-5D6E-409C-BE32-E72D297353CC}">
              <c16:uniqueId val="{00000000-6138-407E-B27B-F81EC714C738}"/>
            </c:ext>
          </c:extLst>
        </c:ser>
        <c:dLbls>
          <c:showLegendKey val="0"/>
          <c:showVal val="0"/>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marker val="1"/>
        <c:smooth val="0"/>
        <c:axId val="149080320"/>
        <c:axId val="149094400"/>
      </c:lineChart>
      <c:catAx>
        <c:axId val="149080320"/>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197" b="0" i="0" u="none" strike="noStrike" kern="1200" spc="100" baseline="0">
                <a:solidFill>
                  <a:schemeClr val="lt1"/>
                </a:solidFill>
                <a:latin typeface="+mn-lt"/>
                <a:ea typeface="+mn-ea"/>
                <a:cs typeface="+mn-cs"/>
              </a:defRPr>
            </a:pPr>
            <a:endParaRPr lang="en-US"/>
          </a:p>
        </c:txPr>
        <c:crossAx val="149094400"/>
        <c:crosses val="autoZero"/>
        <c:auto val="1"/>
        <c:lblAlgn val="ctr"/>
        <c:lblOffset val="100"/>
        <c:noMultiLvlLbl val="0"/>
      </c:catAx>
      <c:valAx>
        <c:axId val="149094400"/>
        <c:scaling>
          <c:orientation val="minMax"/>
        </c:scaling>
        <c:delete val="0"/>
        <c:axPos val="l"/>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149080320"/>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1">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[IMDb+Movie+Database(Rishika Bhunia).xlsx]Pivot26!PivotTable6</c:name>
    <c:fmtId val="-1"/>
  </c:pivotSource>
  <c:chart>
    <c:autoTitleDeleted val="1"/>
    <c:pivotFmts>
      <c:pivotFmt>
        <c:idx val="0"/>
        <c:spPr>
          <a:gradFill rotWithShape="1">
            <a:gsLst>
              <a:gs pos="0">
                <a:schemeClr val="accent1">
                  <a:tint val="98000"/>
                  <a:lumMod val="114000"/>
                </a:schemeClr>
              </a:gs>
              <a:gs pos="100000">
                <a:schemeClr val="accent1">
                  <a:shade val="90000"/>
                  <a:lumMod val="84000"/>
                </a:schemeClr>
              </a:gs>
            </a:gsLst>
            <a:lin ang="5400000" scaled="0"/>
          </a:gradFill>
          <a:ln w="9525" cap="flat" cmpd="sng" algn="ctr">
            <a:noFill/>
            <a:round/>
          </a:ln>
          <a:effectLst>
            <a:outerShdw blurRad="38100" dist="25400" dir="5400000" rotWithShape="0">
              <a:srgbClr val="000000">
                <a:alpha val="45000"/>
              </a:srgbClr>
            </a:outerShdw>
          </a:effectLst>
        </c:spPr>
        <c:marker>
          <c:symbol val="circle"/>
          <c:size val="6"/>
          <c:spPr>
            <a:gradFill rotWithShape="1">
              <a:gsLst>
                <a:gs pos="0">
                  <a:schemeClr val="accent1">
                    <a:tint val="98000"/>
                    <a:lumMod val="114000"/>
                  </a:schemeClr>
                </a:gs>
                <a:gs pos="100000">
                  <a:schemeClr val="accent1">
                    <a:shade val="90000"/>
                    <a:lumMod val="84000"/>
                  </a:schemeClr>
                </a:gs>
              </a:gsLst>
              <a:lin ang="5400000" scaled="0"/>
            </a:gradFill>
            <a:ln w="12700" cap="flat" cmpd="sng" algn="ctr">
              <a:solidFill>
                <a:schemeClr val="lt2"/>
              </a:solidFill>
              <a:round/>
            </a:ln>
            <a:effectLst>
              <a:outerShdw blurRad="38100" dist="25400" dir="5400000" rotWithShape="0">
                <a:srgbClr val="000000">
                  <a:alpha val="45000"/>
                </a:srgbClr>
              </a:outerShdw>
            </a:effectLst>
          </c:spPr>
        </c:marker>
        <c:dLbl>
          <c:idx val="0"/>
          <c:delete val="1"/>
          <c:extLst>
            <c:ext xmlns:c15="http://schemas.microsoft.com/office/drawing/2012/chart" uri="{CE6537A1-D6FC-4f65-9D91-7224C49458BB}"/>
          </c:extLst>
        </c:dLbl>
      </c:pivotFmt>
      <c:pivotFmt>
        <c:idx val="1"/>
        <c:spPr>
          <a:gradFill rotWithShape="1">
            <a:gsLst>
              <a:gs pos="0">
                <a:schemeClr val="accent1">
                  <a:tint val="98000"/>
                  <a:lumMod val="114000"/>
                </a:schemeClr>
              </a:gs>
              <a:gs pos="100000">
                <a:schemeClr val="accent1">
                  <a:shade val="90000"/>
                  <a:lumMod val="84000"/>
                </a:schemeClr>
              </a:gs>
            </a:gsLst>
            <a:lin ang="5400000" scaled="0"/>
          </a:gradFill>
          <a:ln w="9525" cap="flat" cmpd="sng" algn="ctr">
            <a:noFill/>
            <a:round/>
          </a:ln>
          <a:effectLst>
            <a:outerShdw blurRad="38100" dist="25400" dir="5400000" rotWithShape="0">
              <a:srgbClr val="000000">
                <a:alpha val="45000"/>
              </a:srgbClr>
            </a:outerShdw>
          </a:effectLst>
        </c:spPr>
        <c:marker>
          <c:symbol val="none"/>
        </c:marker>
        <c:dLbl>
          <c:idx val="0"/>
          <c:delete val="1"/>
          <c:extLst>
            <c:ext xmlns:c15="http://schemas.microsoft.com/office/drawing/2012/chart" uri="{CE6537A1-D6FC-4f65-9D91-7224C49458BB}"/>
          </c:extLst>
        </c:dLbl>
      </c:pivotFmt>
      <c:pivotFmt>
        <c:idx val="2"/>
        <c:spPr>
          <a:gradFill rotWithShape="1">
            <a:gsLst>
              <a:gs pos="0">
                <a:schemeClr val="accent1">
                  <a:tint val="98000"/>
                  <a:lumMod val="114000"/>
                </a:schemeClr>
              </a:gs>
              <a:gs pos="100000">
                <a:schemeClr val="accent1">
                  <a:shade val="90000"/>
                  <a:lumMod val="84000"/>
                </a:schemeClr>
              </a:gs>
            </a:gsLst>
            <a:lin ang="5400000" scaled="0"/>
          </a:gradFill>
          <a:ln w="9525" cap="flat" cmpd="sng" algn="ctr">
            <a:noFill/>
            <a:round/>
          </a:ln>
          <a:effectLst>
            <a:outerShdw blurRad="38100" dist="25400" dir="5400000" rotWithShape="0">
              <a:srgbClr val="000000">
                <a:alpha val="45000"/>
              </a:srgbClr>
            </a:outerShdw>
          </a:effectLst>
        </c:spPr>
        <c:marker>
          <c:symbol val="none"/>
        </c:marker>
        <c:dLbl>
          <c:idx val="0"/>
          <c:delete val="1"/>
          <c:extLst>
            <c:ext xmlns:c15="http://schemas.microsoft.com/office/drawing/2012/chart" uri="{CE6537A1-D6FC-4f65-9D91-7224C49458BB}"/>
          </c:extLst>
        </c:dLbl>
      </c:pivotFmt>
    </c:pivotFmts>
    <c:plotArea>
      <c:layout>
        <c:manualLayout>
          <c:layoutTarget val="inner"/>
          <c:xMode val="edge"/>
          <c:yMode val="edge"/>
          <c:x val="0.19916553254675523"/>
          <c:y val="2.560699677167831E-3"/>
          <c:w val="0.8600880621499597"/>
          <c:h val="0.59254039146163495"/>
        </c:manualLayout>
      </c:layout>
      <c:lineChart>
        <c:grouping val="standard"/>
        <c:varyColors val="0"/>
        <c:ser>
          <c:idx val="0"/>
          <c:order val="0"/>
          <c:tx>
            <c:strRef>
              <c:f>Pivot26!$B$3</c:f>
              <c:strCache>
                <c:ptCount val="1"/>
                <c:pt idx="0">
                  <c:v>Total</c:v>
                </c:pt>
              </c:strCache>
            </c:strRef>
          </c:tx>
          <c:spPr>
            <a:ln w="22225" cap="sq" cmpd="sng" algn="ctr">
              <a:solidFill>
                <a:schemeClr val="accent1"/>
              </a:solidFill>
              <a:bevel/>
            </a:ln>
            <a:effectLst/>
          </c:spPr>
          <c:marker>
            <c:symbol val="circle"/>
            <c:size val="4"/>
            <c:spPr>
              <a:solidFill>
                <a:schemeClr val="accent1"/>
              </a:solidFill>
              <a:ln w="9525" cap="flat" cmpd="sng" algn="ctr">
                <a:solidFill>
                  <a:schemeClr val="accent1"/>
                </a:solidFill>
                <a:round/>
              </a:ln>
              <a:effectLst/>
            </c:spPr>
          </c:marker>
          <c:cat>
            <c:strRef>
              <c:f>Pivot26!$A$4:$A$13</c:f>
              <c:strCache>
                <c:ptCount val="10"/>
                <c:pt idx="0">
                  <c:v>Christopher Nolan</c:v>
                </c:pt>
                <c:pt idx="1">
                  <c:v>Gore Verbinski</c:v>
                </c:pt>
                <c:pt idx="2">
                  <c:v>Steven Spielberg</c:v>
                </c:pt>
                <c:pt idx="3">
                  <c:v>Andrew Adamson</c:v>
                </c:pt>
                <c:pt idx="4">
                  <c:v>Adam Shankman</c:v>
                </c:pt>
                <c:pt idx="5">
                  <c:v>George Lucas</c:v>
                </c:pt>
                <c:pt idx="6">
                  <c:v>Brett Ratner</c:v>
                </c:pt>
                <c:pt idx="7">
                  <c:v>Eric Darnell</c:v>
                </c:pt>
                <c:pt idx="8">
                  <c:v>Michael Bay</c:v>
                </c:pt>
                <c:pt idx="9">
                  <c:v>Jon Favreau</c:v>
                </c:pt>
              </c:strCache>
            </c:strRef>
          </c:cat>
          <c:val>
            <c:numRef>
              <c:f>Pivot26!$B$4:$B$13</c:f>
              <c:numCache>
                <c:formatCode>[$$-1009]#,##0</c:formatCode>
                <c:ptCount val="10"/>
                <c:pt idx="0">
                  <c:v>791742578</c:v>
                </c:pt>
                <c:pt idx="1">
                  <c:v>744906591</c:v>
                </c:pt>
                <c:pt idx="2">
                  <c:v>598667260</c:v>
                </c:pt>
                <c:pt idx="3">
                  <c:v>433323868</c:v>
                </c:pt>
                <c:pt idx="4">
                  <c:v>424393350</c:v>
                </c:pt>
                <c:pt idx="5">
                  <c:v>380262555</c:v>
                </c:pt>
                <c:pt idx="6">
                  <c:v>374440864</c:v>
                </c:pt>
                <c:pt idx="7">
                  <c:v>373119687</c:v>
                </c:pt>
                <c:pt idx="8">
                  <c:v>354558940</c:v>
                </c:pt>
                <c:pt idx="9">
                  <c:v>346343720</c:v>
                </c:pt>
              </c:numCache>
            </c:numRef>
          </c:val>
          <c:smooth val="0"/>
          <c:extLst>
            <c:ext xmlns:c16="http://schemas.microsoft.com/office/drawing/2014/chart" uri="{C3380CC4-5D6E-409C-BE32-E72D297353CC}">
              <c16:uniqueId val="{00000000-A222-4494-9046-5324B5E18FF5}"/>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149181184"/>
        <c:axId val="149182720"/>
      </c:lineChart>
      <c:catAx>
        <c:axId val="149181184"/>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tx1">
                    <a:lumMod val="95000"/>
                    <a:lumOff val="5000"/>
                  </a:schemeClr>
                </a:solidFill>
                <a:latin typeface="+mn-lt"/>
                <a:ea typeface="+mn-ea"/>
                <a:cs typeface="+mn-cs"/>
              </a:defRPr>
            </a:pPr>
            <a:endParaRPr lang="en-US"/>
          </a:p>
        </c:txPr>
        <c:crossAx val="149182720"/>
        <c:crosses val="autoZero"/>
        <c:auto val="1"/>
        <c:lblAlgn val="ctr"/>
        <c:lblOffset val="100"/>
        <c:noMultiLvlLbl val="0"/>
      </c:catAx>
      <c:valAx>
        <c:axId val="149182720"/>
        <c:scaling>
          <c:orientation val="minMax"/>
        </c:scaling>
        <c:delete val="0"/>
        <c:axPos val="l"/>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95000"/>
                    <a:lumOff val="5000"/>
                  </a:schemeClr>
                </a:solidFill>
                <a:latin typeface="+mn-lt"/>
                <a:ea typeface="+mn-ea"/>
                <a:cs typeface="+mn-cs"/>
              </a:defRPr>
            </a:pPr>
            <a:endParaRPr lang="en-US"/>
          </a:p>
        </c:txPr>
        <c:crossAx val="149181184"/>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1">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[IMDb+Movie+Database(Rishika Bhunia).xlsx]Pivot 23!PivotTable2</c:name>
    <c:fmtId val="-1"/>
  </c:pivotSource>
  <c:chart>
    <c:autoTitleDeleted val="1"/>
    <c:pivotFmts>
      <c:pivotFmt>
        <c:idx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c:spPr>
        <c:marker>
          <c:symbol val="circle"/>
          <c:size val="6"/>
          <c:spPr>
            <a:gradFill rotWithShape="1">
              <a:gsLst>
                <a:gs pos="0">
                  <a:schemeClr val="accent1">
                    <a:tint val="98000"/>
                    <a:lumMod val="114000"/>
                  </a:schemeClr>
                </a:gs>
                <a:gs pos="100000">
                  <a:schemeClr val="accent1">
                    <a:shade val="90000"/>
                    <a:lumMod val="84000"/>
                  </a:schemeClr>
                </a:gs>
              </a:gsLst>
              <a:lin ang="5400000" scaled="0"/>
            </a:gradFill>
            <a:ln w="12700">
              <a:solidFill>
                <a:schemeClr val="lt2"/>
              </a:solidFill>
              <a:round/>
            </a:ln>
            <a:effectLst>
              <a:outerShdw blurRad="38100" dist="25400" dir="5400000" rotWithShape="0">
                <a:srgbClr val="000000">
                  <a:alpha val="45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917585301837272"/>
          <c:y val="7.8447069116360457E-2"/>
          <c:w val="0.78507551895052685"/>
          <c:h val="0.58792364505932038"/>
        </c:manualLayout>
      </c:layout>
      <c:barChart>
        <c:barDir val="col"/>
        <c:grouping val="clustered"/>
        <c:varyColors val="0"/>
        <c:ser>
          <c:idx val="0"/>
          <c:order val="0"/>
          <c:tx>
            <c:strRef>
              <c:f>'Pivot 23'!$B$3</c:f>
              <c:strCache>
                <c:ptCount val="1"/>
                <c:pt idx="0">
                  <c:v>Total</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5400000" spcFirstLastPara="1" vertOverflow="ellipsis" wrap="square" lIns="38100" tIns="19050" rIns="38100" bIns="19050" anchor="ctr" anchorCtr="1">
                <a:spAutoFit/>
              </a:bodyPr>
              <a:lstStyle/>
              <a:p>
                <a:pPr>
                  <a:defRPr sz="1330" b="1"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23'!$A$4:$A$13</c:f>
              <c:strCache>
                <c:ptCount val="10"/>
                <c:pt idx="0">
                  <c:v>Jimmy Bennett</c:v>
                </c:pt>
                <c:pt idx="1">
                  <c:v>Robin Williams</c:v>
                </c:pt>
                <c:pt idx="2">
                  <c:v>Robert Downey Jr.</c:v>
                </c:pt>
                <c:pt idx="3">
                  <c:v>Jason Statham</c:v>
                </c:pt>
                <c:pt idx="4">
                  <c:v>J.K. Simmons</c:v>
                </c:pt>
                <c:pt idx="5">
                  <c:v>Christian Bale</c:v>
                </c:pt>
                <c:pt idx="6">
                  <c:v>Johnny Depp</c:v>
                </c:pt>
                <c:pt idx="7">
                  <c:v>Andrew Fiscella</c:v>
                </c:pt>
                <c:pt idx="8">
                  <c:v>Leonardo DiCaprio</c:v>
                </c:pt>
                <c:pt idx="9">
                  <c:v>Scarlett Johansson</c:v>
                </c:pt>
              </c:strCache>
            </c:strRef>
          </c:cat>
          <c:val>
            <c:numRef>
              <c:f>'Pivot 23'!$B$4:$B$13</c:f>
              <c:numCache>
                <c:formatCode>General</c:formatCode>
                <c:ptCount val="10"/>
                <c:pt idx="0">
                  <c:v>522000</c:v>
                </c:pt>
                <c:pt idx="1">
                  <c:v>343000</c:v>
                </c:pt>
                <c:pt idx="2">
                  <c:v>210000</c:v>
                </c:pt>
                <c:pt idx="3">
                  <c:v>182000</c:v>
                </c:pt>
                <c:pt idx="4">
                  <c:v>168000</c:v>
                </c:pt>
                <c:pt idx="5">
                  <c:v>161000</c:v>
                </c:pt>
                <c:pt idx="6">
                  <c:v>160000</c:v>
                </c:pt>
                <c:pt idx="7">
                  <c:v>137000</c:v>
                </c:pt>
                <c:pt idx="8">
                  <c:v>116000</c:v>
                </c:pt>
                <c:pt idx="9">
                  <c:v>114000</c:v>
                </c:pt>
              </c:numCache>
            </c:numRef>
          </c:val>
          <c:extLst>
            <c:ext xmlns:c16="http://schemas.microsoft.com/office/drawing/2014/chart" uri="{C3380CC4-5D6E-409C-BE32-E72D297353CC}">
              <c16:uniqueId val="{00000000-8EE5-4364-A3D5-4968D7781BCA}"/>
            </c:ext>
          </c:extLst>
        </c:ser>
        <c:dLbls>
          <c:showLegendKey val="0"/>
          <c:showVal val="1"/>
          <c:showCatName val="0"/>
          <c:showSerName val="0"/>
          <c:showPercent val="0"/>
          <c:showBubbleSize val="0"/>
        </c:dLbls>
        <c:gapWidth val="41"/>
        <c:axId val="153966464"/>
        <c:axId val="153968000"/>
      </c:barChart>
      <c:catAx>
        <c:axId val="15396646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95000"/>
                    <a:lumOff val="5000"/>
                  </a:schemeClr>
                </a:solidFill>
                <a:effectLst/>
                <a:latin typeface="+mn-lt"/>
                <a:ea typeface="+mn-ea"/>
                <a:cs typeface="+mn-cs"/>
              </a:defRPr>
            </a:pPr>
            <a:endParaRPr lang="en-US"/>
          </a:p>
        </c:txPr>
        <c:crossAx val="153968000"/>
        <c:crosses val="autoZero"/>
        <c:auto val="1"/>
        <c:lblAlgn val="ctr"/>
        <c:lblOffset val="100"/>
        <c:noMultiLvlLbl val="0"/>
      </c:catAx>
      <c:valAx>
        <c:axId val="153968000"/>
        <c:scaling>
          <c:orientation val="minMax"/>
        </c:scaling>
        <c:delete val="1"/>
        <c:axPos val="l"/>
        <c:numFmt formatCode="General" sourceLinked="1"/>
        <c:majorTickMark val="none"/>
        <c:minorTickMark val="none"/>
        <c:tickLblPos val="nextTo"/>
        <c:crossAx val="1539664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[IMDb+Movie+Database(Rishika Bhunia).xlsx]Sheet1!PivotTable1</c:name>
    <c:fmtId val="-1"/>
  </c:pivotSource>
  <c:chart>
    <c:autoTitleDeleted val="0"/>
    <c:pivotFmts>
      <c:pivotFmt>
        <c:idx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c:spPr>
        <c:marker>
          <c:symbol val="circle"/>
          <c:size val="6"/>
          <c:spPr>
            <a:gradFill rotWithShape="1">
              <a:gsLst>
                <a:gs pos="0">
                  <a:schemeClr val="accent1">
                    <a:tint val="98000"/>
                    <a:lumMod val="114000"/>
                  </a:schemeClr>
                </a:gs>
                <a:gs pos="100000">
                  <a:schemeClr val="accent1">
                    <a:shade val="90000"/>
                    <a:lumMod val="84000"/>
                  </a:schemeClr>
                </a:gs>
              </a:gsLst>
              <a:lin ang="5400000" scaled="0"/>
            </a:gradFill>
            <a:ln w="12700">
              <a:solidFill>
                <a:schemeClr val="lt2"/>
              </a:solidFill>
              <a:round/>
            </a:ln>
            <a:effectLst>
              <a:outerShdw blurRad="38100" dist="25400" dir="5400000" rotWithShape="0">
                <a:srgbClr val="000000">
                  <a:alpha val="45000"/>
                </a:srgbClr>
              </a:outerShdw>
            </a:effectLst>
          </c:spPr>
        </c:marker>
        <c:dLbl>
          <c:idx val="0"/>
          <c:delete val="1"/>
          <c:extLst>
            <c:ext xmlns:c15="http://schemas.microsoft.com/office/drawing/2012/chart" uri="{CE6537A1-D6FC-4f65-9D91-7224C49458BB}"/>
          </c:extLst>
        </c:dLbl>
      </c:pivotFmt>
      <c:pivotFmt>
        <c:idx val="1"/>
        <c:spPr>
          <a:gradFill rotWithShape="1">
            <a:gsLst>
              <a:gs pos="0">
                <a:schemeClr val="accent1">
                  <a:tint val="98000"/>
                  <a:lumMod val="114000"/>
                </a:schemeClr>
              </a:gs>
              <a:gs pos="100000">
                <a:schemeClr val="accent1">
                  <a:shade val="90000"/>
                  <a:lumMod val="84000"/>
                </a:schemeClr>
              </a:gs>
            </a:gsLst>
            <a:lin ang="5400000" scaled="0"/>
          </a:gradFill>
          <a:ln w="31750" cap="rnd">
            <a:solidFill>
              <a:schemeClr val="accent1"/>
            </a:solidFill>
            <a:round/>
          </a:ln>
          <a:effectLst>
            <a:outerShdw blurRad="38100" dist="25400" dir="5400000" rotWithShape="0">
              <a:srgbClr val="000000">
                <a:alpha val="45000"/>
              </a:srgbClr>
            </a:outerShdw>
          </a:effectLst>
        </c:spPr>
        <c:marker>
          <c:symbol val="circle"/>
          <c:size val="6"/>
          <c:spPr>
            <a:gradFill rotWithShape="1">
              <a:gsLst>
                <a:gs pos="0">
                  <a:schemeClr val="accent2">
                    <a:tint val="98000"/>
                    <a:lumMod val="114000"/>
                  </a:schemeClr>
                </a:gs>
                <a:gs pos="100000">
                  <a:schemeClr val="accent2">
                    <a:shade val="90000"/>
                    <a:lumMod val="84000"/>
                  </a:schemeClr>
                </a:gs>
              </a:gsLst>
              <a:lin ang="5400000" scaled="0"/>
            </a:gradFill>
            <a:ln w="12700">
              <a:solidFill>
                <a:schemeClr val="lt2"/>
              </a:solidFill>
              <a:round/>
            </a:ln>
            <a:effectLst>
              <a:outerShdw blurRad="38100" dist="25400" dir="5400000" rotWithShape="0">
                <a:srgbClr val="000000">
                  <a:alpha val="45000"/>
                </a:srgbClr>
              </a:outerShdw>
            </a:effectLst>
          </c:spPr>
        </c:marker>
        <c:dLbl>
          <c:idx val="0"/>
          <c:delete val="1"/>
          <c:extLst>
            <c:ext xmlns:c15="http://schemas.microsoft.com/office/drawing/2012/chart" uri="{CE6537A1-D6FC-4f65-9D91-7224C49458BB}"/>
          </c:extLst>
        </c:dLbl>
      </c:pivotFmt>
      <c:pivotFmt>
        <c:idx val="2"/>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c:spPr>
        <c:marker>
          <c:symbol val="none"/>
        </c:marker>
        <c:dLbl>
          <c:idx val="0"/>
          <c:delete val="1"/>
          <c:extLst>
            <c:ext xmlns:c15="http://schemas.microsoft.com/office/drawing/2012/chart" uri="{CE6537A1-D6FC-4f65-9D91-7224C49458BB}"/>
          </c:extLst>
        </c:dLbl>
      </c:pivotFmt>
      <c:pivotFmt>
        <c:idx val="3"/>
        <c:spPr>
          <a:gradFill rotWithShape="1">
            <a:gsLst>
              <a:gs pos="0">
                <a:schemeClr val="accent1">
                  <a:tint val="98000"/>
                  <a:lumMod val="114000"/>
                </a:schemeClr>
              </a:gs>
              <a:gs pos="100000">
                <a:schemeClr val="accent1">
                  <a:shade val="90000"/>
                  <a:lumMod val="84000"/>
                </a:schemeClr>
              </a:gs>
            </a:gsLst>
            <a:lin ang="5400000" scaled="0"/>
          </a:gradFill>
          <a:ln w="31750" cap="rnd">
            <a:solidFill>
              <a:schemeClr val="accent1"/>
            </a:solidFill>
            <a:round/>
          </a:ln>
          <a:effectLst>
            <a:outerShdw blurRad="38100" dist="25400" dir="5400000" rotWithShape="0">
              <a:srgbClr val="000000">
                <a:alpha val="45000"/>
              </a:srgbClr>
            </a:outerShdw>
          </a:effectLst>
        </c:spPr>
        <c:marker>
          <c:symbol val="circle"/>
          <c:size val="6"/>
          <c:spPr>
            <a:gradFill rotWithShape="1">
              <a:gsLst>
                <a:gs pos="0">
                  <a:schemeClr val="accent2">
                    <a:tint val="98000"/>
                    <a:lumMod val="114000"/>
                  </a:schemeClr>
                </a:gs>
                <a:gs pos="100000">
                  <a:schemeClr val="accent2">
                    <a:shade val="90000"/>
                    <a:lumMod val="84000"/>
                  </a:schemeClr>
                </a:gs>
              </a:gsLst>
              <a:lin ang="5400000" scaled="0"/>
            </a:gradFill>
            <a:ln w="12700">
              <a:solidFill>
                <a:schemeClr val="lt2"/>
              </a:solidFill>
              <a:round/>
            </a:ln>
            <a:effectLst>
              <a:outerShdw blurRad="38100" dist="25400" dir="5400000" rotWithShape="0">
                <a:srgbClr val="000000">
                  <a:alpha val="45000"/>
                </a:srgbClr>
              </a:outerShdw>
            </a:effectLst>
          </c:spPr>
        </c:marker>
        <c:dLbl>
          <c:idx val="0"/>
          <c:delete val="1"/>
          <c:extLst>
            <c:ext xmlns:c15="http://schemas.microsoft.com/office/drawing/2012/chart" uri="{CE6537A1-D6FC-4f65-9D91-7224C49458BB}"/>
          </c:extLst>
        </c:dLbl>
      </c:pivotFmt>
      <c:pivotFmt>
        <c:idx val="4"/>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38100" dist="25400" dir="5400000" rotWithShape="0">
              <a:srgbClr val="000000">
                <a:alpha val="45000"/>
              </a:srgbClr>
            </a:outerShdw>
          </a:effectLst>
        </c:spPr>
        <c:marker>
          <c:symbol val="none"/>
        </c:marker>
        <c:dLbl>
          <c:idx val="0"/>
          <c:delete val="1"/>
          <c:extLst>
            <c:ext xmlns:c15="http://schemas.microsoft.com/office/drawing/2012/chart" uri="{CE6537A1-D6FC-4f65-9D91-7224C49458BB}"/>
          </c:extLst>
        </c:dLbl>
      </c:pivotFmt>
      <c:pivotFmt>
        <c:idx val="5"/>
        <c:spPr>
          <a:gradFill rotWithShape="1">
            <a:gsLst>
              <a:gs pos="0">
                <a:schemeClr val="accent1">
                  <a:tint val="98000"/>
                  <a:lumMod val="114000"/>
                </a:schemeClr>
              </a:gs>
              <a:gs pos="100000">
                <a:schemeClr val="accent1">
                  <a:shade val="90000"/>
                  <a:lumMod val="84000"/>
                </a:schemeClr>
              </a:gs>
            </a:gsLst>
            <a:lin ang="5400000" scaled="0"/>
          </a:gradFill>
          <a:ln w="31750" cap="rnd">
            <a:solidFill>
              <a:schemeClr val="accent1"/>
            </a:solidFill>
            <a:round/>
          </a:ln>
          <a:effectLst>
            <a:outerShdw blurRad="38100" dist="25400" dir="5400000" rotWithShape="0">
              <a:srgbClr val="000000">
                <a:alpha val="45000"/>
              </a:srgbClr>
            </a:outerShdw>
          </a:effectLst>
        </c:spPr>
        <c:marker>
          <c:symbol val="circle"/>
          <c:size val="6"/>
          <c:spPr>
            <a:gradFill rotWithShape="1">
              <a:gsLst>
                <a:gs pos="0">
                  <a:schemeClr val="accent2">
                    <a:tint val="98000"/>
                    <a:lumMod val="114000"/>
                  </a:schemeClr>
                </a:gs>
                <a:gs pos="100000">
                  <a:schemeClr val="accent2">
                    <a:shade val="90000"/>
                    <a:lumMod val="84000"/>
                  </a:schemeClr>
                </a:gs>
              </a:gsLst>
              <a:lin ang="5400000" scaled="0"/>
            </a:gradFill>
            <a:ln w="12700">
              <a:solidFill>
                <a:schemeClr val="lt2"/>
              </a:solidFill>
              <a:round/>
            </a:ln>
            <a:effectLst>
              <a:outerShdw blurRad="38100" dist="25400" dir="5400000" rotWithShape="0">
                <a:srgbClr val="000000">
                  <a:alpha val="45000"/>
                </a:srgbClr>
              </a:outerShdw>
            </a:effectLst>
          </c:spPr>
        </c:marker>
        <c:dLbl>
          <c:idx val="0"/>
          <c:delete val="1"/>
          <c:extLst>
            <c:ext xmlns:c15="http://schemas.microsoft.com/office/drawing/2012/chart" uri="{CE6537A1-D6FC-4f65-9D91-7224C49458BB}"/>
          </c:extLst>
        </c:dLbl>
      </c:pivotFmt>
    </c:pivotFmts>
    <c:plotArea>
      <c:layout>
        <c:manualLayout>
          <c:layoutTarget val="inner"/>
          <c:xMode val="edge"/>
          <c:yMode val="edge"/>
          <c:x val="9.1399521632723094E-2"/>
          <c:y val="0.14249781277340337"/>
          <c:w val="0.76973016364073032"/>
          <c:h val="0.47605715952172639"/>
        </c:manualLayout>
      </c:layout>
      <c:barChart>
        <c:barDir val="col"/>
        <c:grouping val="clustered"/>
        <c:varyColors val="0"/>
        <c:ser>
          <c:idx val="0"/>
          <c:order val="0"/>
          <c:tx>
            <c:strRef>
              <c:f>Sheet1!$B$3</c:f>
              <c:strCache>
                <c:ptCount val="1"/>
                <c:pt idx="0">
                  <c:v>Sum of Likes</c:v>
                </c:pt>
              </c:strCache>
            </c:strRef>
          </c:tx>
          <c:spPr>
            <a:solidFill>
              <a:schemeClr val="accent1"/>
            </a:solidFill>
            <a:ln>
              <a:noFill/>
            </a:ln>
            <a:effectLst/>
          </c:spPr>
          <c:invertIfNegative val="0"/>
          <c:cat>
            <c:strRef>
              <c:f>Sheet1!$A$4:$A$20</c:f>
              <c:strCache>
                <c:ptCount val="17"/>
                <c:pt idx="0">
                  <c:v>Action</c:v>
                </c:pt>
                <c:pt idx="1">
                  <c:v>Comedy</c:v>
                </c:pt>
                <c:pt idx="2">
                  <c:v>Drama</c:v>
                </c:pt>
                <c:pt idx="3">
                  <c:v>Adventure</c:v>
                </c:pt>
                <c:pt idx="4">
                  <c:v>Crime</c:v>
                </c:pt>
                <c:pt idx="5">
                  <c:v>Biography</c:v>
                </c:pt>
                <c:pt idx="6">
                  <c:v>Horror</c:v>
                </c:pt>
                <c:pt idx="7">
                  <c:v>Animation</c:v>
                </c:pt>
                <c:pt idx="8">
                  <c:v>Mystery</c:v>
                </c:pt>
                <c:pt idx="9">
                  <c:v>Fantasy</c:v>
                </c:pt>
                <c:pt idx="10">
                  <c:v>Sci-Fi</c:v>
                </c:pt>
                <c:pt idx="11">
                  <c:v>Western</c:v>
                </c:pt>
                <c:pt idx="12">
                  <c:v>Documentary</c:v>
                </c:pt>
                <c:pt idx="13">
                  <c:v>Family</c:v>
                </c:pt>
                <c:pt idx="14">
                  <c:v>Romance</c:v>
                </c:pt>
                <c:pt idx="15">
                  <c:v>Musical</c:v>
                </c:pt>
                <c:pt idx="16">
                  <c:v>Thriller</c:v>
                </c:pt>
              </c:strCache>
            </c:strRef>
          </c:cat>
          <c:val>
            <c:numRef>
              <c:f>Sheet1!$B$4:$B$20</c:f>
              <c:numCache>
                <c:formatCode>General</c:formatCode>
                <c:ptCount val="17"/>
                <c:pt idx="0">
                  <c:v>12573461</c:v>
                </c:pt>
                <c:pt idx="1">
                  <c:v>10309502</c:v>
                </c:pt>
                <c:pt idx="2">
                  <c:v>7602729</c:v>
                </c:pt>
                <c:pt idx="3">
                  <c:v>4622420</c:v>
                </c:pt>
                <c:pt idx="4">
                  <c:v>3433598</c:v>
                </c:pt>
                <c:pt idx="5">
                  <c:v>3122882</c:v>
                </c:pt>
                <c:pt idx="6">
                  <c:v>1128959</c:v>
                </c:pt>
                <c:pt idx="7">
                  <c:v>551877</c:v>
                </c:pt>
                <c:pt idx="8">
                  <c:v>318998</c:v>
                </c:pt>
                <c:pt idx="9">
                  <c:v>263340</c:v>
                </c:pt>
                <c:pt idx="10">
                  <c:v>50061</c:v>
                </c:pt>
                <c:pt idx="11">
                  <c:v>49376</c:v>
                </c:pt>
                <c:pt idx="12">
                  <c:v>43241</c:v>
                </c:pt>
                <c:pt idx="13">
                  <c:v>21591</c:v>
                </c:pt>
                <c:pt idx="14">
                  <c:v>16866</c:v>
                </c:pt>
                <c:pt idx="15">
                  <c:v>5356</c:v>
                </c:pt>
                <c:pt idx="16">
                  <c:v>4077</c:v>
                </c:pt>
              </c:numCache>
            </c:numRef>
          </c:val>
          <c:extLst>
            <c:ext xmlns:c16="http://schemas.microsoft.com/office/drawing/2014/chart" uri="{C3380CC4-5D6E-409C-BE32-E72D297353CC}">
              <c16:uniqueId val="{00000000-1B85-48D9-9495-182BA17D5EEB}"/>
            </c:ext>
          </c:extLst>
        </c:ser>
        <c:dLbls>
          <c:showLegendKey val="0"/>
          <c:showVal val="0"/>
          <c:showCatName val="0"/>
          <c:showSerName val="0"/>
          <c:showPercent val="0"/>
          <c:showBubbleSize val="0"/>
        </c:dLbls>
        <c:gapWidth val="247"/>
        <c:overlap val="-27"/>
        <c:axId val="146212352"/>
        <c:axId val="146213888"/>
      </c:barChart>
      <c:lineChart>
        <c:grouping val="standard"/>
        <c:varyColors val="0"/>
        <c:ser>
          <c:idx val="1"/>
          <c:order val="1"/>
          <c:tx>
            <c:strRef>
              <c:f>Sheet1!$C$3</c:f>
              <c:strCache>
                <c:ptCount val="1"/>
                <c:pt idx="0">
                  <c:v>Sum of Gross Revenue</c:v>
                </c:pt>
              </c:strCache>
            </c:strRef>
          </c:tx>
          <c:spPr>
            <a:ln w="22225" cap="rnd">
              <a:solidFill>
                <a:srgbClr val="C05E04"/>
              </a:solidFill>
              <a:round/>
            </a:ln>
            <a:effectLst/>
          </c:spPr>
          <c:marker>
            <c:symbol val="circle"/>
            <c:size val="6"/>
            <c:spPr>
              <a:solidFill>
                <a:schemeClr val="lt1"/>
              </a:solidFill>
              <a:ln w="15875">
                <a:solidFill>
                  <a:schemeClr val="accent2"/>
                </a:solidFill>
                <a:round/>
              </a:ln>
              <a:effectLst/>
            </c:spPr>
          </c:marker>
          <c:cat>
            <c:strRef>
              <c:f>Sheet1!$A$4:$A$20</c:f>
              <c:strCache>
                <c:ptCount val="17"/>
                <c:pt idx="0">
                  <c:v>Action</c:v>
                </c:pt>
                <c:pt idx="1">
                  <c:v>Comedy</c:v>
                </c:pt>
                <c:pt idx="2">
                  <c:v>Drama</c:v>
                </c:pt>
                <c:pt idx="3">
                  <c:v>Adventure</c:v>
                </c:pt>
                <c:pt idx="4">
                  <c:v>Crime</c:v>
                </c:pt>
                <c:pt idx="5">
                  <c:v>Biography</c:v>
                </c:pt>
                <c:pt idx="6">
                  <c:v>Horror</c:v>
                </c:pt>
                <c:pt idx="7">
                  <c:v>Animation</c:v>
                </c:pt>
                <c:pt idx="8">
                  <c:v>Mystery</c:v>
                </c:pt>
                <c:pt idx="9">
                  <c:v>Fantasy</c:v>
                </c:pt>
                <c:pt idx="10">
                  <c:v>Sci-Fi</c:v>
                </c:pt>
                <c:pt idx="11">
                  <c:v>Western</c:v>
                </c:pt>
                <c:pt idx="12">
                  <c:v>Documentary</c:v>
                </c:pt>
                <c:pt idx="13">
                  <c:v>Family</c:v>
                </c:pt>
                <c:pt idx="14">
                  <c:v>Romance</c:v>
                </c:pt>
                <c:pt idx="15">
                  <c:v>Musical</c:v>
                </c:pt>
                <c:pt idx="16">
                  <c:v>Thriller</c:v>
                </c:pt>
              </c:strCache>
            </c:strRef>
          </c:cat>
          <c:val>
            <c:numRef>
              <c:f>Sheet1!$C$4:$C$20</c:f>
              <c:numCache>
                <c:formatCode>General</c:formatCode>
                <c:ptCount val="17"/>
                <c:pt idx="0">
                  <c:v>67540890818</c:v>
                </c:pt>
                <c:pt idx="1">
                  <c:v>38027993497</c:v>
                </c:pt>
                <c:pt idx="2">
                  <c:v>20045418442</c:v>
                </c:pt>
                <c:pt idx="3">
                  <c:v>30971335977</c:v>
                </c:pt>
                <c:pt idx="4">
                  <c:v>8119707029</c:v>
                </c:pt>
                <c:pt idx="5">
                  <c:v>7494903091</c:v>
                </c:pt>
                <c:pt idx="6">
                  <c:v>5198971387</c:v>
                </c:pt>
                <c:pt idx="7">
                  <c:v>3810674545</c:v>
                </c:pt>
                <c:pt idx="8">
                  <c:v>1127963819</c:v>
                </c:pt>
                <c:pt idx="9">
                  <c:v>1399895199</c:v>
                </c:pt>
                <c:pt idx="10">
                  <c:v>208574725</c:v>
                </c:pt>
                <c:pt idx="11">
                  <c:v>47743768</c:v>
                </c:pt>
                <c:pt idx="12">
                  <c:v>548215042</c:v>
                </c:pt>
                <c:pt idx="13">
                  <c:v>447481433</c:v>
                </c:pt>
                <c:pt idx="14">
                  <c:v>62659016</c:v>
                </c:pt>
                <c:pt idx="15">
                  <c:v>184168000</c:v>
                </c:pt>
                <c:pt idx="16">
                  <c:v>121539</c:v>
                </c:pt>
              </c:numCache>
            </c:numRef>
          </c:val>
          <c:smooth val="0"/>
          <c:extLst>
            <c:ext xmlns:c16="http://schemas.microsoft.com/office/drawing/2014/chart" uri="{C3380CC4-5D6E-409C-BE32-E72D297353CC}">
              <c16:uniqueId val="{00000001-1B85-48D9-9495-182BA17D5EEB}"/>
            </c:ext>
          </c:extLst>
        </c:ser>
        <c:dLbls>
          <c:showLegendKey val="0"/>
          <c:showVal val="0"/>
          <c:showCatName val="0"/>
          <c:showSerName val="0"/>
          <c:showPercent val="0"/>
          <c:showBubbleSize val="0"/>
        </c:dLbls>
        <c:marker val="1"/>
        <c:smooth val="0"/>
        <c:axId val="146233600"/>
        <c:axId val="146232064"/>
      </c:lineChart>
      <c:catAx>
        <c:axId val="146212352"/>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95000"/>
                    <a:lumOff val="5000"/>
                  </a:schemeClr>
                </a:solidFill>
                <a:latin typeface="+mn-lt"/>
                <a:ea typeface="+mn-ea"/>
                <a:cs typeface="+mn-cs"/>
              </a:defRPr>
            </a:pPr>
            <a:endParaRPr lang="en-US"/>
          </a:p>
        </c:txPr>
        <c:crossAx val="146213888"/>
        <c:crosses val="autoZero"/>
        <c:auto val="1"/>
        <c:lblAlgn val="ctr"/>
        <c:lblOffset val="100"/>
        <c:noMultiLvlLbl val="0"/>
      </c:catAx>
      <c:valAx>
        <c:axId val="146213888"/>
        <c:scaling>
          <c:orientation val="minMax"/>
        </c:scaling>
        <c:delete val="0"/>
        <c:axPos val="l"/>
        <c:majorGridlines>
          <c:spPr>
            <a:ln w="9525" cap="flat" cmpd="sng" algn="ctr">
              <a:solidFill>
                <a:schemeClr val="dk1">
                  <a:lumMod val="15000"/>
                  <a:lumOff val="85000"/>
                </a:schemeClr>
              </a:solidFill>
              <a:round/>
            </a:ln>
            <a:effectLst/>
          </c:spPr>
        </c:majorGridlines>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95000"/>
                    <a:lumOff val="5000"/>
                  </a:schemeClr>
                </a:solidFill>
                <a:latin typeface="+mn-lt"/>
                <a:ea typeface="+mn-ea"/>
                <a:cs typeface="+mn-cs"/>
              </a:defRPr>
            </a:pPr>
            <a:endParaRPr lang="en-US"/>
          </a:p>
        </c:txPr>
        <c:crossAx val="146212352"/>
        <c:crosses val="autoZero"/>
        <c:crossBetween val="between"/>
      </c:valAx>
      <c:valAx>
        <c:axId val="146232064"/>
        <c:scaling>
          <c:orientation val="minMax"/>
        </c:scaling>
        <c:delete val="0"/>
        <c:axPos val="r"/>
        <c:numFmt formatCode="0,,&quot;M&quot;"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95000"/>
                    <a:lumOff val="5000"/>
                  </a:schemeClr>
                </a:solidFill>
                <a:latin typeface="+mn-lt"/>
                <a:ea typeface="+mn-ea"/>
                <a:cs typeface="+mn-cs"/>
              </a:defRPr>
            </a:pPr>
            <a:endParaRPr lang="en-US"/>
          </a:p>
        </c:txPr>
        <c:crossAx val="146233600"/>
        <c:crosses val="max"/>
        <c:crossBetween val="between"/>
      </c:valAx>
      <c:catAx>
        <c:axId val="146233600"/>
        <c:scaling>
          <c:orientation val="minMax"/>
        </c:scaling>
        <c:delete val="1"/>
        <c:axPos val="b"/>
        <c:numFmt formatCode="General" sourceLinked="1"/>
        <c:majorTickMark val="out"/>
        <c:minorTickMark val="none"/>
        <c:tickLblPos val="nextTo"/>
        <c:crossAx val="146232064"/>
        <c:crosses val="autoZero"/>
        <c:auto val="1"/>
        <c:lblAlgn val="ctr"/>
        <c:lblOffset val="100"/>
        <c:noMultiLvlLbl val="0"/>
      </c:cat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1">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949A528-E8B5-4238-A0D5-116C5F4942E3}" type="datetimeFigureOut">
              <a:rPr lang="en-US" smtClean="0"/>
              <a:pPr/>
              <a:t>2/6/2024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4EFA94D1-0249-4BD0-B7A4-80DA6FC3DB72}"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6148457"/>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49A528-E8B5-4238-A0D5-116C5F4942E3}"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A94D1-0249-4BD0-B7A4-80DA6FC3DB72}" type="slidenum">
              <a:rPr lang="en-US" smtClean="0"/>
              <a:pPr/>
              <a:t>‹#›</a:t>
            </a:fld>
            <a:endParaRPr lang="en-US"/>
          </a:p>
        </p:txBody>
      </p:sp>
    </p:spTree>
    <p:extLst>
      <p:ext uri="{BB962C8B-B14F-4D97-AF65-F5344CB8AC3E}">
        <p14:creationId xmlns:p14="http://schemas.microsoft.com/office/powerpoint/2010/main" val="2709965501"/>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49A528-E8B5-4238-A0D5-116C5F4942E3}"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A94D1-0249-4BD0-B7A4-80DA6FC3DB72}"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2522653"/>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49A528-E8B5-4238-A0D5-116C5F4942E3}"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A94D1-0249-4BD0-B7A4-80DA6FC3DB72}"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1825697"/>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49A528-E8B5-4238-A0D5-116C5F4942E3}"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A94D1-0249-4BD0-B7A4-80DA6FC3DB72}" type="slidenum">
              <a:rPr lang="en-US" smtClean="0"/>
              <a:pPr/>
              <a:t>‹#›</a:t>
            </a:fld>
            <a:endParaRPr lang="en-US"/>
          </a:p>
        </p:txBody>
      </p:sp>
    </p:spTree>
    <p:extLst>
      <p:ext uri="{BB962C8B-B14F-4D97-AF65-F5344CB8AC3E}">
        <p14:creationId xmlns:p14="http://schemas.microsoft.com/office/powerpoint/2010/main" val="4173247385"/>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49A528-E8B5-4238-A0D5-116C5F4942E3}"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A94D1-0249-4BD0-B7A4-80DA6FC3DB72}"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3392530"/>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49A528-E8B5-4238-A0D5-116C5F4942E3}"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A94D1-0249-4BD0-B7A4-80DA6FC3DB72}"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8401547"/>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49A528-E8B5-4238-A0D5-116C5F4942E3}"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A94D1-0249-4BD0-B7A4-80DA6FC3DB72}"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4348828"/>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49A528-E8B5-4238-A0D5-116C5F4942E3}"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A94D1-0249-4BD0-B7A4-80DA6FC3DB72}"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0546432"/>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49A528-E8B5-4238-A0D5-116C5F4942E3}"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A94D1-0249-4BD0-B7A4-80DA6FC3DB72}" type="slidenum">
              <a:rPr lang="en-US" smtClean="0"/>
              <a:pPr/>
              <a:t>‹#›</a:t>
            </a:fld>
            <a:endParaRPr lang="en-US"/>
          </a:p>
        </p:txBody>
      </p:sp>
    </p:spTree>
    <p:extLst>
      <p:ext uri="{BB962C8B-B14F-4D97-AF65-F5344CB8AC3E}">
        <p14:creationId xmlns:p14="http://schemas.microsoft.com/office/powerpoint/2010/main" val="721839887"/>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49A528-E8B5-4238-A0D5-116C5F4942E3}"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A94D1-0249-4BD0-B7A4-80DA6FC3DB72}"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8781892"/>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49A528-E8B5-4238-A0D5-116C5F4942E3}"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A94D1-0249-4BD0-B7A4-80DA6FC3DB72}" type="slidenum">
              <a:rPr lang="en-US" smtClean="0"/>
              <a:pPr/>
              <a:t>‹#›</a:t>
            </a:fld>
            <a:endParaRPr lang="en-US"/>
          </a:p>
        </p:txBody>
      </p:sp>
    </p:spTree>
    <p:extLst>
      <p:ext uri="{BB962C8B-B14F-4D97-AF65-F5344CB8AC3E}">
        <p14:creationId xmlns:p14="http://schemas.microsoft.com/office/powerpoint/2010/main" val="2624983282"/>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49A528-E8B5-4238-A0D5-116C5F4942E3}" type="datetimeFigureOut">
              <a:rPr lang="en-US" smtClean="0"/>
              <a:pPr/>
              <a:t>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FA94D1-0249-4BD0-B7A4-80DA6FC3DB72}"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9019480"/>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49A528-E8B5-4238-A0D5-116C5F4942E3}" type="datetimeFigureOut">
              <a:rPr lang="en-US" smtClean="0"/>
              <a:pPr/>
              <a:t>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A94D1-0249-4BD0-B7A4-80DA6FC3DB72}"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5906014"/>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9A528-E8B5-4238-A0D5-116C5F4942E3}" type="datetimeFigureOut">
              <a:rPr lang="en-US" smtClean="0"/>
              <a:pPr/>
              <a:t>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FA94D1-0249-4BD0-B7A4-80DA6FC3DB72}" type="slidenum">
              <a:rPr lang="en-US" smtClean="0"/>
              <a:pPr/>
              <a:t>‹#›</a:t>
            </a:fld>
            <a:endParaRPr lang="en-US"/>
          </a:p>
        </p:txBody>
      </p:sp>
    </p:spTree>
    <p:extLst>
      <p:ext uri="{BB962C8B-B14F-4D97-AF65-F5344CB8AC3E}">
        <p14:creationId xmlns:p14="http://schemas.microsoft.com/office/powerpoint/2010/main" val="7947272"/>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49A528-E8B5-4238-A0D5-116C5F4942E3}"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A94D1-0249-4BD0-B7A4-80DA6FC3DB72}"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983859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49A528-E8B5-4238-A0D5-116C5F4942E3}"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A94D1-0249-4BD0-B7A4-80DA6FC3DB72}" type="slidenum">
              <a:rPr lang="en-US" smtClean="0"/>
              <a:pPr/>
              <a:t>‹#›</a:t>
            </a:fld>
            <a:endParaRPr lang="en-US"/>
          </a:p>
        </p:txBody>
      </p:sp>
    </p:spTree>
    <p:extLst>
      <p:ext uri="{BB962C8B-B14F-4D97-AF65-F5344CB8AC3E}">
        <p14:creationId xmlns:p14="http://schemas.microsoft.com/office/powerpoint/2010/main" val="239342269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949A528-E8B5-4238-A0D5-116C5F4942E3}" type="datetimeFigureOut">
              <a:rPr lang="en-US" smtClean="0"/>
              <a:pPr/>
              <a:t>2/6/2024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FA94D1-0249-4BD0-B7A4-80DA6FC3DB72}" type="slidenum">
              <a:rPr lang="en-US" smtClean="0"/>
              <a:pPr/>
              <a:t>‹#›</a:t>
            </a:fld>
            <a:endParaRPr lang="en-US"/>
          </a:p>
        </p:txBody>
      </p:sp>
    </p:spTree>
    <p:extLst>
      <p:ext uri="{BB962C8B-B14F-4D97-AF65-F5344CB8AC3E}">
        <p14:creationId xmlns:p14="http://schemas.microsoft.com/office/powerpoint/2010/main" val="316044856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ransition spd="slow">
    <p:cover/>
  </p:transition>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chart" Target="../charts/chart6.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chart" Target="../charts/chart7.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61E34-A305-7963-5C83-02C29137009F}"/>
              </a:ext>
            </a:extLst>
          </p:cNvPr>
          <p:cNvSpPr>
            <a:spLocks noGrp="1"/>
          </p:cNvSpPr>
          <p:nvPr>
            <p:ph type="ctrTitle" idx="4294967295"/>
          </p:nvPr>
        </p:nvSpPr>
        <p:spPr>
          <a:xfrm>
            <a:off x="5371148" y="1110949"/>
            <a:ext cx="6272212" cy="2640013"/>
          </a:xfrm>
          <a:effectLst/>
        </p:spPr>
        <p:txBody>
          <a:bodyPr>
            <a:normAutofit/>
          </a:bodyPr>
          <a:lstStyle/>
          <a:p>
            <a:pPr marL="0" indent="0">
              <a:buNone/>
            </a:pPr>
            <a:r>
              <a:rPr lang="en-IN" sz="5400" b="1" dirty="0">
                <a:solidFill>
                  <a:schemeClr val="tx1">
                    <a:lumMod val="95000"/>
                    <a:lumOff val="5000"/>
                  </a:schemeClr>
                </a:solidFill>
                <a:latin typeface="Arial" panose="020B0604020202020204" pitchFamily="34" charset="0"/>
                <a:cs typeface="Arial" panose="020B0604020202020204" pitchFamily="34" charset="0"/>
              </a:rPr>
              <a:t>DATA ANALYSIS</a:t>
            </a:r>
            <a:br>
              <a:rPr lang="en-IN" sz="4800" b="1" dirty="0">
                <a:solidFill>
                  <a:schemeClr val="tx1">
                    <a:lumMod val="95000"/>
                    <a:lumOff val="5000"/>
                  </a:schemeClr>
                </a:solidFill>
                <a:latin typeface="Arial" panose="020B0604020202020204" pitchFamily="34" charset="0"/>
                <a:cs typeface="Arial" panose="020B0604020202020204" pitchFamily="34" charset="0"/>
              </a:rPr>
            </a:br>
            <a:r>
              <a:rPr lang="en-IN" sz="2800" b="1" dirty="0">
                <a:solidFill>
                  <a:schemeClr val="tx1">
                    <a:lumMod val="85000"/>
                    <a:lumOff val="15000"/>
                  </a:schemeClr>
                </a:solidFill>
                <a:latin typeface="Arial" panose="020B0604020202020204" pitchFamily="34" charset="0"/>
                <a:cs typeface="Arial" panose="020B0604020202020204" pitchFamily="34" charset="0"/>
              </a:rPr>
              <a:t>PRESENTATION BY</a:t>
            </a:r>
            <a:br>
              <a:rPr lang="en-IN" sz="2800" b="1" dirty="0">
                <a:solidFill>
                  <a:schemeClr val="tx1">
                    <a:lumMod val="85000"/>
                    <a:lumOff val="15000"/>
                  </a:schemeClr>
                </a:solidFill>
                <a:latin typeface="Arial" panose="020B0604020202020204" pitchFamily="34" charset="0"/>
                <a:cs typeface="Arial" panose="020B0604020202020204" pitchFamily="34" charset="0"/>
              </a:rPr>
            </a:br>
            <a:br>
              <a:rPr lang="en-IN" sz="2800" b="1" dirty="0">
                <a:solidFill>
                  <a:schemeClr val="tx1">
                    <a:lumMod val="85000"/>
                    <a:lumOff val="15000"/>
                  </a:schemeClr>
                </a:solidFill>
                <a:latin typeface="Arial Black" panose="020B0A04020102020204" pitchFamily="34" charset="0"/>
              </a:rPr>
            </a:br>
            <a:r>
              <a:rPr lang="en-IN" sz="2800" b="1" dirty="0">
                <a:solidFill>
                  <a:schemeClr val="tx1">
                    <a:lumMod val="85000"/>
                    <a:lumOff val="15000"/>
                  </a:schemeClr>
                </a:solidFill>
                <a:highlight>
                  <a:srgbClr val="C0C0C0"/>
                </a:highlight>
                <a:latin typeface="Arial Black" panose="020B0A04020102020204" pitchFamily="34" charset="0"/>
              </a:rPr>
              <a:t>TECH SAVVY</a:t>
            </a:r>
            <a:endParaRPr lang="en-IN" sz="4800" b="1" dirty="0">
              <a:solidFill>
                <a:schemeClr val="tx1">
                  <a:lumMod val="95000"/>
                  <a:lumOff val="5000"/>
                </a:schemeClr>
              </a:solidFill>
              <a:highlight>
                <a:srgbClr val="C0C0C0"/>
              </a:highlight>
              <a:latin typeface="Arial Black" panose="020B0A04020102020204" pitchFamily="34" charset="0"/>
            </a:endParaRPr>
          </a:p>
        </p:txBody>
      </p:sp>
      <p:sp>
        <p:nvSpPr>
          <p:cNvPr id="3" name="Subtitle 2">
            <a:extLst>
              <a:ext uri="{FF2B5EF4-FFF2-40B4-BE49-F238E27FC236}">
                <a16:creationId xmlns:a16="http://schemas.microsoft.com/office/drawing/2014/main" id="{F1CD4DF1-E014-A577-FC97-B1EF770465FB}"/>
              </a:ext>
            </a:extLst>
          </p:cNvPr>
          <p:cNvSpPr>
            <a:spLocks noGrp="1"/>
          </p:cNvSpPr>
          <p:nvPr>
            <p:ph type="subTitle" idx="4294967295"/>
          </p:nvPr>
        </p:nvSpPr>
        <p:spPr>
          <a:xfrm>
            <a:off x="6096000" y="4052203"/>
            <a:ext cx="5146307" cy="1433513"/>
          </a:xfrm>
          <a:noFill/>
          <a:effectLst/>
        </p:spPr>
        <p:txBody>
          <a:bodyPr>
            <a:normAutofit fontScale="85000" lnSpcReduction="10000"/>
          </a:bodyPr>
          <a:lstStyle/>
          <a:p>
            <a:pPr marL="0" indent="0">
              <a:buNone/>
            </a:pPr>
            <a:r>
              <a:rPr lang="en-IN" b="1" dirty="0">
                <a:solidFill>
                  <a:schemeClr val="accent4">
                    <a:lumMod val="50000"/>
                  </a:schemeClr>
                </a:solidFill>
                <a:latin typeface="Arial" panose="020B0604020202020204" pitchFamily="34" charset="0"/>
                <a:cs typeface="Arial" panose="020B0604020202020204" pitchFamily="34" charset="0"/>
              </a:rPr>
              <a:t>TEAM MEMBERS : AMON KR. MAHATO</a:t>
            </a:r>
          </a:p>
          <a:p>
            <a:pPr marL="0" indent="0">
              <a:buNone/>
            </a:pPr>
            <a:r>
              <a:rPr lang="en-IN" b="1" dirty="0">
                <a:solidFill>
                  <a:schemeClr val="accent4">
                    <a:lumMod val="50000"/>
                  </a:schemeClr>
                </a:solidFill>
                <a:latin typeface="Arial" panose="020B0604020202020204" pitchFamily="34" charset="0"/>
                <a:cs typeface="Arial" panose="020B0604020202020204" pitchFamily="34" charset="0"/>
              </a:rPr>
              <a:t>                                 ANAMIKA DAS</a:t>
            </a:r>
          </a:p>
          <a:p>
            <a:pPr marL="0" indent="0">
              <a:buNone/>
            </a:pPr>
            <a:r>
              <a:rPr lang="en-IN" b="1" dirty="0">
                <a:solidFill>
                  <a:schemeClr val="accent4">
                    <a:lumMod val="50000"/>
                  </a:schemeClr>
                </a:solidFill>
                <a:latin typeface="Arial" panose="020B0604020202020204" pitchFamily="34" charset="0"/>
                <a:cs typeface="Arial" panose="020B0604020202020204" pitchFamily="34" charset="0"/>
              </a:rPr>
              <a:t>                                 RISHIKA BHUNIA</a:t>
            </a:r>
          </a:p>
          <a:p>
            <a:endParaRPr lang="en-IN" sz="900" dirty="0"/>
          </a:p>
        </p:txBody>
      </p:sp>
      <p:pic>
        <p:nvPicPr>
          <p:cNvPr id="4" name="Picture 3">
            <a:extLst>
              <a:ext uri="{FF2B5EF4-FFF2-40B4-BE49-F238E27FC236}">
                <a16:creationId xmlns:a16="http://schemas.microsoft.com/office/drawing/2014/main" id="{1D248FE1-61AC-7E26-9489-82D6A63A4202}"/>
              </a:ext>
            </a:extLst>
          </p:cNvPr>
          <p:cNvPicPr>
            <a:picLocks noChangeAspect="1"/>
          </p:cNvPicPr>
          <p:nvPr/>
        </p:nvPicPr>
        <p:blipFill>
          <a:blip r:embed="rId2"/>
          <a:stretch>
            <a:fillRect/>
          </a:stretch>
        </p:blipFill>
        <p:spPr>
          <a:xfrm>
            <a:off x="1171354" y="1717768"/>
            <a:ext cx="4103292" cy="31849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62057877"/>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BA7ABE-1C5E-1FD6-3237-F80F2E1021E2}"/>
              </a:ext>
            </a:extLst>
          </p:cNvPr>
          <p:cNvPicPr>
            <a:picLocks noChangeAspect="1"/>
          </p:cNvPicPr>
          <p:nvPr/>
        </p:nvPicPr>
        <p:blipFill>
          <a:blip r:embed="rId2"/>
          <a:stretch>
            <a:fillRect/>
          </a:stretch>
        </p:blipFill>
        <p:spPr>
          <a:xfrm>
            <a:off x="3544963" y="1538601"/>
            <a:ext cx="5102069" cy="4344685"/>
          </a:xfrm>
          <a:prstGeom prst="rect">
            <a:avLst/>
          </a:prstGeom>
        </p:spPr>
      </p:pic>
      <p:sp>
        <p:nvSpPr>
          <p:cNvPr id="3" name="TextBox 2">
            <a:extLst>
              <a:ext uri="{FF2B5EF4-FFF2-40B4-BE49-F238E27FC236}">
                <a16:creationId xmlns:a16="http://schemas.microsoft.com/office/drawing/2014/main" id="{3F65953D-88CF-085E-0F61-CB560C582BD6}"/>
              </a:ext>
            </a:extLst>
          </p:cNvPr>
          <p:cNvSpPr txBox="1"/>
          <p:nvPr/>
        </p:nvSpPr>
        <p:spPr>
          <a:xfrm>
            <a:off x="665945" y="836991"/>
            <a:ext cx="10860106" cy="523220"/>
          </a:xfrm>
          <a:prstGeom prst="rect">
            <a:avLst/>
          </a:prstGeom>
          <a:solidFill>
            <a:schemeClr val="bg1">
              <a:lumMod val="85000"/>
            </a:schemeClr>
          </a:solidFill>
        </p:spPr>
        <p:txBody>
          <a:bodyPr wrap="square">
            <a:spAutoFit/>
          </a:bodyPr>
          <a:lstStyle/>
          <a:p>
            <a:pPr algn="ctr"/>
            <a:r>
              <a:rPr lang="en-US" sz="2800" b="1" dirty="0">
                <a:latin typeface="Söhne"/>
              </a:rPr>
              <a:t>W</a:t>
            </a:r>
            <a:r>
              <a:rPr lang="en-US" sz="2800" b="1" i="0" dirty="0">
                <a:effectLst/>
                <a:latin typeface="Söhne"/>
              </a:rPr>
              <a:t>hy do people watch </a:t>
            </a:r>
            <a:r>
              <a:rPr lang="en-US" sz="2800" b="1" dirty="0">
                <a:latin typeface="Söhne"/>
              </a:rPr>
              <a:t>A</a:t>
            </a:r>
            <a:r>
              <a:rPr lang="en-US" sz="2800" b="1" i="0" dirty="0">
                <a:effectLst/>
                <a:latin typeface="Söhne"/>
              </a:rPr>
              <a:t>ction </a:t>
            </a:r>
            <a:r>
              <a:rPr lang="en-US" sz="2800" b="1" i="0" dirty="0">
                <a:effectLst/>
                <a:latin typeface="Arial" panose="020B0604020202020204" pitchFamily="34" charset="0"/>
                <a:cs typeface="Arial" panose="020B0604020202020204" pitchFamily="34" charset="0"/>
              </a:rPr>
              <a:t>movies</a:t>
            </a:r>
            <a:r>
              <a:rPr lang="en-US" sz="2800" b="1" i="0" dirty="0">
                <a:effectLst/>
                <a:latin typeface="Söhne"/>
              </a:rPr>
              <a:t> more compare to Thriller?</a:t>
            </a:r>
            <a:endParaRPr lang="en-IN" sz="2800" b="1" dirty="0"/>
          </a:p>
        </p:txBody>
      </p:sp>
      <p:sp>
        <p:nvSpPr>
          <p:cNvPr id="5" name="TextBox 4">
            <a:extLst>
              <a:ext uri="{FF2B5EF4-FFF2-40B4-BE49-F238E27FC236}">
                <a16:creationId xmlns:a16="http://schemas.microsoft.com/office/drawing/2014/main" id="{86224FEF-09B0-E508-3361-F17678692A57}"/>
              </a:ext>
            </a:extLst>
          </p:cNvPr>
          <p:cNvSpPr txBox="1"/>
          <p:nvPr/>
        </p:nvSpPr>
        <p:spPr>
          <a:xfrm>
            <a:off x="1148612" y="1683722"/>
            <a:ext cx="9894770" cy="4278094"/>
          </a:xfrm>
          <a:prstGeom prst="rect">
            <a:avLst/>
          </a:prstGeom>
          <a:noFill/>
        </p:spPr>
        <p:txBody>
          <a:bodyPr wrap="square">
            <a:spAutoFit/>
          </a:bodyPr>
          <a:lstStyle/>
          <a:p>
            <a:pPr algn="just"/>
            <a:r>
              <a:rPr lang="en-US" sz="1600" b="0" i="0" dirty="0">
                <a:effectLst/>
                <a:latin typeface="Arial" panose="020B0604020202020204" pitchFamily="34" charset="0"/>
                <a:cs typeface="Arial" panose="020B0604020202020204" pitchFamily="34" charset="0"/>
              </a:rPr>
              <a:t>While action movies and thrillers share some similarities, they also have distinct characteristics that appeal to different audiences. Here are a few reasons why some people may prefer action movies over thrillers:</a:t>
            </a:r>
          </a:p>
          <a:p>
            <a:pPr algn="just"/>
            <a:endParaRPr lang="en-US" sz="1600" b="0" i="0" dirty="0">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b="1" i="0" dirty="0">
                <a:effectLst/>
                <a:latin typeface="Arial" panose="020B0604020202020204" pitchFamily="34" charset="0"/>
                <a:cs typeface="Arial" panose="020B0604020202020204" pitchFamily="34" charset="0"/>
              </a:rPr>
              <a:t>Intensity and Pacing:</a:t>
            </a:r>
            <a:r>
              <a:rPr lang="en-US" sz="1600" b="0" i="0" dirty="0">
                <a:effectLst/>
                <a:latin typeface="Arial" panose="020B0604020202020204" pitchFamily="34" charset="0"/>
                <a:cs typeface="Arial" panose="020B0604020202020204" pitchFamily="34" charset="0"/>
              </a:rPr>
              <a:t> Action movies are known for their high-energy sequences, fast-paced chases, and explosive stunts.</a:t>
            </a:r>
          </a:p>
          <a:p>
            <a:pPr marL="285750" indent="-285750" algn="just">
              <a:buFont typeface="Arial" panose="020B0604020202020204" pitchFamily="34" charset="0"/>
              <a:buChar char="•"/>
            </a:pPr>
            <a:r>
              <a:rPr lang="en-US" sz="1600" b="1" i="0" dirty="0">
                <a:effectLst/>
                <a:latin typeface="Arial" panose="020B0604020202020204" pitchFamily="34" charset="0"/>
                <a:cs typeface="Arial" panose="020B0604020202020204" pitchFamily="34" charset="0"/>
              </a:rPr>
              <a:t>Clear Heroes and Villains:</a:t>
            </a:r>
            <a:r>
              <a:rPr lang="en-US" sz="1600" b="0" i="0" dirty="0">
                <a:effectLst/>
                <a:latin typeface="Arial" panose="020B0604020202020204" pitchFamily="34" charset="0"/>
                <a:cs typeface="Arial" panose="020B0604020202020204" pitchFamily="34" charset="0"/>
              </a:rPr>
              <a:t> Action movies often feature clear distinctions between heroes and villains, with protagonists facing external threats. </a:t>
            </a:r>
          </a:p>
          <a:p>
            <a:pPr marL="285750" indent="-285750" algn="just">
              <a:buFont typeface="Arial" panose="020B0604020202020204" pitchFamily="34" charset="0"/>
              <a:buChar char="•"/>
            </a:pPr>
            <a:r>
              <a:rPr lang="en-US" sz="1600" b="1" i="0" dirty="0">
                <a:effectLst/>
                <a:latin typeface="Arial" panose="020B0604020202020204" pitchFamily="34" charset="0"/>
                <a:cs typeface="Arial" panose="020B0604020202020204" pitchFamily="34" charset="0"/>
              </a:rPr>
              <a:t>Visual Spectacle:</a:t>
            </a:r>
            <a:r>
              <a:rPr lang="en-US" sz="1600" b="0" i="0" dirty="0">
                <a:effectLst/>
                <a:latin typeface="Arial" panose="020B0604020202020204" pitchFamily="34" charset="0"/>
                <a:cs typeface="Arial" panose="020B0604020202020204" pitchFamily="34" charset="0"/>
              </a:rPr>
              <a:t> Action movies often prioritize visual effects, elaborate set pieces, and grandiose scenes.</a:t>
            </a:r>
          </a:p>
          <a:p>
            <a:pPr marL="285750" indent="-285750" algn="just">
              <a:buFont typeface="Arial" panose="020B0604020202020204" pitchFamily="34" charset="0"/>
              <a:buChar char="•"/>
            </a:pPr>
            <a:r>
              <a:rPr lang="en-US" sz="1600" b="1" i="0" dirty="0">
                <a:effectLst/>
                <a:latin typeface="Arial" panose="020B0604020202020204" pitchFamily="34" charset="0"/>
                <a:cs typeface="Arial" panose="020B0604020202020204" pitchFamily="34" charset="0"/>
              </a:rPr>
              <a:t>Simpler Plot Structures:</a:t>
            </a:r>
            <a:r>
              <a:rPr lang="en-US" sz="1600" b="0" i="0" dirty="0">
                <a:effectLst/>
                <a:latin typeface="Arial" panose="020B0604020202020204" pitchFamily="34" charset="0"/>
                <a:cs typeface="Arial" panose="020B0604020202020204" pitchFamily="34" charset="0"/>
              </a:rPr>
              <a:t> Action movies typically have simpler and more linear plot structures.</a:t>
            </a:r>
          </a:p>
          <a:p>
            <a:pPr marL="285750" indent="-285750" algn="just">
              <a:buFont typeface="Arial" panose="020B0604020202020204" pitchFamily="34" charset="0"/>
              <a:buChar char="•"/>
            </a:pPr>
            <a:r>
              <a:rPr lang="en-US" sz="1600" b="1" i="0" dirty="0">
                <a:effectLst/>
                <a:latin typeface="Arial" panose="020B0604020202020204" pitchFamily="34" charset="0"/>
                <a:cs typeface="Arial" panose="020B0604020202020204" pitchFamily="34" charset="0"/>
              </a:rPr>
              <a:t>Escapism and Fantasy Elements:</a:t>
            </a:r>
            <a:r>
              <a:rPr lang="en-US" sz="1600" b="0" i="0" dirty="0">
                <a:effectLst/>
                <a:latin typeface="Arial" panose="020B0604020202020204" pitchFamily="34" charset="0"/>
                <a:cs typeface="Arial" panose="020B0604020202020204" pitchFamily="34" charset="0"/>
              </a:rPr>
              <a:t> Action movies often take place in fantastical worlds or involve extraordinary scenarios that allow for a greater degree of escapism. </a:t>
            </a:r>
          </a:p>
          <a:p>
            <a:pPr marL="285750" indent="-285750" algn="just">
              <a:buFont typeface="Arial" panose="020B0604020202020204" pitchFamily="34" charset="0"/>
              <a:buChar char="•"/>
            </a:pPr>
            <a:r>
              <a:rPr lang="en-US" sz="1600" b="1" i="0" dirty="0">
                <a:effectLst/>
                <a:latin typeface="Arial" panose="020B0604020202020204" pitchFamily="34" charset="0"/>
                <a:cs typeface="Arial" panose="020B0604020202020204" pitchFamily="34" charset="0"/>
              </a:rPr>
              <a:t>Physicality and Combat:</a:t>
            </a:r>
            <a:r>
              <a:rPr lang="en-US" sz="1600" b="0" i="0" dirty="0">
                <a:effectLst/>
                <a:latin typeface="Arial" panose="020B0604020202020204" pitchFamily="34" charset="0"/>
                <a:cs typeface="Arial" panose="020B0604020202020204" pitchFamily="34" charset="0"/>
              </a:rPr>
              <a:t> Action movies frequently feature physical combat, martial arts, or epic battles, providing a visceral and engaging experience. </a:t>
            </a:r>
          </a:p>
          <a:p>
            <a:pPr marL="285750" indent="-285750" algn="just">
              <a:buFont typeface="Arial" panose="020B0604020202020204" pitchFamily="34" charset="0"/>
              <a:buChar char="•"/>
            </a:pPr>
            <a:r>
              <a:rPr lang="en-US" sz="1600" b="1" i="0" dirty="0">
                <a:effectLst/>
                <a:latin typeface="Arial" panose="020B0604020202020204" pitchFamily="34" charset="0"/>
                <a:cs typeface="Arial" panose="020B0604020202020204" pitchFamily="34" charset="0"/>
              </a:rPr>
              <a:t>Genre Expectations:</a:t>
            </a:r>
            <a:r>
              <a:rPr lang="en-US" sz="1600" b="0" i="0" dirty="0">
                <a:effectLst/>
                <a:latin typeface="Arial" panose="020B0604020202020204" pitchFamily="34" charset="0"/>
                <a:cs typeface="Arial" panose="020B0604020202020204" pitchFamily="34" charset="0"/>
              </a:rPr>
              <a:t> Audiences often have specific genre preferences, and action movies have built a dedicated fan base over the years. People may be drawn to action due to established franchises, iconic characters, or a long-standing love for the genre.</a:t>
            </a:r>
          </a:p>
        </p:txBody>
      </p:sp>
    </p:spTree>
    <p:extLst>
      <p:ext uri="{BB962C8B-B14F-4D97-AF65-F5344CB8AC3E}">
        <p14:creationId xmlns:p14="http://schemas.microsoft.com/office/powerpoint/2010/main" val="1533159429"/>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8;p49">
            <a:extLst>
              <a:ext uri="{FF2B5EF4-FFF2-40B4-BE49-F238E27FC236}">
                <a16:creationId xmlns:a16="http://schemas.microsoft.com/office/drawing/2014/main" id="{6C56CF81-6AEE-A525-174E-58792C4CC59C}"/>
              </a:ext>
            </a:extLst>
          </p:cNvPr>
          <p:cNvSpPr txBox="1">
            <a:spLocks/>
          </p:cNvSpPr>
          <p:nvPr/>
        </p:nvSpPr>
        <p:spPr>
          <a:xfrm>
            <a:off x="2901137" y="548306"/>
            <a:ext cx="6916631" cy="889706"/>
          </a:xfrm>
          <a:prstGeom prst="rect">
            <a:avLst/>
          </a:prstGeom>
        </p:spPr>
        <p:txBody>
          <a:bodyPr spcFirstLastPara="1" wrap="square" lIns="91425" tIns="91425" rIns="91425" bIns="91425" anchor="ctr" anchorCtr="0">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IN" sz="3600" b="1" dirty="0">
                <a:latin typeface="Arial" panose="020B0604020202020204" pitchFamily="34" charset="0"/>
                <a:cs typeface="Arial" panose="020B0604020202020204" pitchFamily="34" charset="0"/>
              </a:rPr>
              <a:t>Genre-Budget Allocation</a:t>
            </a:r>
          </a:p>
        </p:txBody>
      </p:sp>
      <p:graphicFrame>
        <p:nvGraphicFramePr>
          <p:cNvPr id="3" name="Table 2">
            <a:extLst>
              <a:ext uri="{FF2B5EF4-FFF2-40B4-BE49-F238E27FC236}">
                <a16:creationId xmlns:a16="http://schemas.microsoft.com/office/drawing/2014/main" id="{08BC0304-85D4-B14B-3856-115DA2FDF303}"/>
              </a:ext>
            </a:extLst>
          </p:cNvPr>
          <p:cNvGraphicFramePr>
            <a:graphicFrameLocks noGrp="1"/>
          </p:cNvGraphicFramePr>
          <p:nvPr>
            <p:extLst>
              <p:ext uri="{D42A27DB-BD31-4B8C-83A1-F6EECF244321}">
                <p14:modId xmlns:p14="http://schemas.microsoft.com/office/powerpoint/2010/main" val="1435493944"/>
              </p:ext>
            </p:extLst>
          </p:nvPr>
        </p:nvGraphicFramePr>
        <p:xfrm>
          <a:off x="1157704" y="1553516"/>
          <a:ext cx="4752208" cy="4336042"/>
        </p:xfrm>
        <a:graphic>
          <a:graphicData uri="http://schemas.openxmlformats.org/drawingml/2006/table">
            <a:tbl>
              <a:tblPr>
                <a:tableStyleId>{073A0DAA-6AF3-43AB-8588-CEC1D06C72B9}</a:tableStyleId>
              </a:tblPr>
              <a:tblGrid>
                <a:gridCol w="2249563">
                  <a:extLst>
                    <a:ext uri="{9D8B030D-6E8A-4147-A177-3AD203B41FA5}">
                      <a16:colId xmlns:a16="http://schemas.microsoft.com/office/drawing/2014/main" val="3541170830"/>
                    </a:ext>
                  </a:extLst>
                </a:gridCol>
                <a:gridCol w="2502645">
                  <a:extLst>
                    <a:ext uri="{9D8B030D-6E8A-4147-A177-3AD203B41FA5}">
                      <a16:colId xmlns:a16="http://schemas.microsoft.com/office/drawing/2014/main" val="1705059414"/>
                    </a:ext>
                  </a:extLst>
                </a:gridCol>
              </a:tblGrid>
              <a:tr h="27928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lnSpc>
                          <a:spcPct val="150000"/>
                        </a:lnSpc>
                      </a:pPr>
                      <a:r>
                        <a:rPr lang="en-IN" sz="1400" b="1" u="none" strike="noStrike" dirty="0">
                          <a:solidFill>
                            <a:srgbClr val="000000"/>
                          </a:solidFill>
                          <a:effectLst/>
                        </a:rPr>
                        <a:t>Genre</a:t>
                      </a:r>
                      <a:endParaRPr lang="en-IN" sz="1400" b="1"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lnSpc>
                          <a:spcPct val="150000"/>
                        </a:lnSpc>
                      </a:pPr>
                      <a:r>
                        <a:rPr lang="en-IN" sz="1400" b="1" u="none" strike="noStrike" dirty="0">
                          <a:solidFill>
                            <a:srgbClr val="000000"/>
                          </a:solidFill>
                          <a:effectLst/>
                        </a:rPr>
                        <a:t>Budget</a:t>
                      </a:r>
                      <a:endParaRPr lang="en-IN" sz="1400" b="1"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3958126543"/>
                  </a:ext>
                </a:extLst>
              </a:tr>
              <a:tr h="23920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lnSpc>
                          <a:spcPct val="150000"/>
                        </a:lnSpc>
                      </a:pPr>
                      <a:r>
                        <a:rPr lang="en-IN" sz="1200" u="none" strike="noStrike" dirty="0">
                          <a:effectLst/>
                        </a:rPr>
                        <a:t>Action</a:t>
                      </a:r>
                      <a:endParaRPr lang="en-IN" sz="12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lnSpc>
                          <a:spcPct val="150000"/>
                        </a:lnSpc>
                      </a:pPr>
                      <a:r>
                        <a:rPr lang="en-IN" sz="1200" u="none" strike="noStrike" dirty="0">
                          <a:effectLst/>
                        </a:rPr>
                        <a:t>$62,94,76,20,569</a:t>
                      </a:r>
                      <a:endParaRPr lang="en-IN" sz="12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3321310216"/>
                  </a:ext>
                </a:extLst>
              </a:tr>
              <a:tr h="23920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lnSpc>
                          <a:spcPct val="150000"/>
                        </a:lnSpc>
                      </a:pPr>
                      <a:r>
                        <a:rPr lang="en-IN" sz="1200" u="none" strike="noStrike" dirty="0">
                          <a:effectLst/>
                        </a:rPr>
                        <a:t>Comedy</a:t>
                      </a:r>
                      <a:endParaRPr lang="en-IN" sz="12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lnSpc>
                          <a:spcPct val="150000"/>
                        </a:lnSpc>
                      </a:pPr>
                      <a:r>
                        <a:rPr lang="en-IN" sz="1200" u="none" strike="noStrike">
                          <a:effectLst/>
                        </a:rPr>
                        <a:t>$35,70,94,57,007</a:t>
                      </a:r>
                      <a:endParaRPr lang="en-IN" sz="1200" b="0" i="0" u="none" strike="noStrike">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1723403835"/>
                  </a:ext>
                </a:extLst>
              </a:tr>
              <a:tr h="23920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lnSpc>
                          <a:spcPct val="150000"/>
                        </a:lnSpc>
                      </a:pPr>
                      <a:r>
                        <a:rPr lang="en-IN" sz="1200" u="none" strike="noStrike" dirty="0">
                          <a:effectLst/>
                        </a:rPr>
                        <a:t>Adventure</a:t>
                      </a:r>
                      <a:endParaRPr lang="en-IN" sz="12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lnSpc>
                          <a:spcPct val="150000"/>
                        </a:lnSpc>
                      </a:pPr>
                      <a:r>
                        <a:rPr lang="en-IN" sz="1200" u="none" strike="noStrike">
                          <a:effectLst/>
                        </a:rPr>
                        <a:t>$24,92,64,29,575</a:t>
                      </a:r>
                      <a:endParaRPr lang="en-IN" sz="1200" b="0" i="0" u="none" strike="noStrike">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233149540"/>
                  </a:ext>
                </a:extLst>
              </a:tr>
              <a:tr h="23920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lnSpc>
                          <a:spcPct val="150000"/>
                        </a:lnSpc>
                      </a:pPr>
                      <a:r>
                        <a:rPr lang="en-IN" sz="1200" u="none" strike="noStrike" dirty="0">
                          <a:effectLst/>
                        </a:rPr>
                        <a:t>Drama</a:t>
                      </a:r>
                      <a:endParaRPr lang="en-IN" sz="12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lnSpc>
                          <a:spcPct val="150000"/>
                        </a:lnSpc>
                      </a:pPr>
                      <a:r>
                        <a:rPr lang="en-IN" sz="1200" u="none" strike="noStrike">
                          <a:effectLst/>
                        </a:rPr>
                        <a:t>$19,24,99,48,745</a:t>
                      </a:r>
                      <a:endParaRPr lang="en-IN" sz="1200" b="0" i="0" u="none" strike="noStrike">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127073617"/>
                  </a:ext>
                </a:extLst>
              </a:tr>
              <a:tr h="23920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lnSpc>
                          <a:spcPct val="150000"/>
                        </a:lnSpc>
                      </a:pPr>
                      <a:r>
                        <a:rPr lang="en-IN" sz="1200" u="none" strike="noStrike" dirty="0">
                          <a:effectLst/>
                        </a:rPr>
                        <a:t>Crime</a:t>
                      </a:r>
                      <a:endParaRPr lang="en-IN" sz="12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lnSpc>
                          <a:spcPct val="150000"/>
                        </a:lnSpc>
                      </a:pPr>
                      <a:r>
                        <a:rPr lang="en-IN" sz="1200" u="none" strike="noStrike" dirty="0">
                          <a:effectLst/>
                        </a:rPr>
                        <a:t>$10,53,46,21,560</a:t>
                      </a:r>
                      <a:endParaRPr lang="en-IN" sz="12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686802365"/>
                  </a:ext>
                </a:extLst>
              </a:tr>
              <a:tr h="23920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lnSpc>
                          <a:spcPct val="150000"/>
                        </a:lnSpc>
                      </a:pPr>
                      <a:r>
                        <a:rPr lang="en-IN" sz="1200" u="none" strike="noStrike" dirty="0">
                          <a:effectLst/>
                        </a:rPr>
                        <a:t>Biography</a:t>
                      </a:r>
                      <a:endParaRPr lang="en-IN" sz="12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lnSpc>
                          <a:spcPct val="150000"/>
                        </a:lnSpc>
                      </a:pPr>
                      <a:r>
                        <a:rPr lang="en-IN" sz="1200" u="none" strike="noStrike" dirty="0">
                          <a:effectLst/>
                        </a:rPr>
                        <a:t>$5,20,20,44,003</a:t>
                      </a:r>
                      <a:endParaRPr lang="en-IN" sz="12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766630198"/>
                  </a:ext>
                </a:extLst>
              </a:tr>
              <a:tr h="2259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lnSpc>
                          <a:spcPct val="150000"/>
                        </a:lnSpc>
                      </a:pPr>
                      <a:r>
                        <a:rPr lang="en-IN" sz="1200" u="none" strike="noStrike" dirty="0">
                          <a:effectLst/>
                        </a:rPr>
                        <a:t>Animation</a:t>
                      </a:r>
                      <a:endParaRPr lang="en-IN" sz="12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lnSpc>
                          <a:spcPct val="150000"/>
                        </a:lnSpc>
                      </a:pPr>
                      <a:r>
                        <a:rPr lang="en-IN" sz="1200" u="none" strike="noStrike" dirty="0">
                          <a:effectLst/>
                        </a:rPr>
                        <a:t>$2,47,07,30,000</a:t>
                      </a:r>
                      <a:endParaRPr lang="en-IN" sz="12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3433347581"/>
                  </a:ext>
                </a:extLst>
              </a:tr>
              <a:tr h="23920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lnSpc>
                          <a:spcPct val="150000"/>
                        </a:lnSpc>
                      </a:pPr>
                      <a:r>
                        <a:rPr lang="en-IN" sz="1200" u="none" strike="noStrike" dirty="0">
                          <a:effectLst/>
                        </a:rPr>
                        <a:t>Horror</a:t>
                      </a:r>
                      <a:endParaRPr lang="en-IN" sz="12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lnSpc>
                          <a:spcPct val="150000"/>
                        </a:lnSpc>
                      </a:pPr>
                      <a:r>
                        <a:rPr lang="en-IN" sz="1200" u="none" strike="noStrike" dirty="0">
                          <a:effectLst/>
                        </a:rPr>
                        <a:t>$2,10,98,60,479</a:t>
                      </a:r>
                      <a:endParaRPr lang="en-IN" sz="12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113988391"/>
                  </a:ext>
                </a:extLst>
              </a:tr>
              <a:tr h="23920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lnSpc>
                          <a:spcPct val="150000"/>
                        </a:lnSpc>
                      </a:pPr>
                      <a:r>
                        <a:rPr lang="en-IN" sz="1200" u="none" strike="noStrike" dirty="0">
                          <a:effectLst/>
                        </a:rPr>
                        <a:t>Mystery</a:t>
                      </a:r>
                      <a:endParaRPr lang="en-IN" sz="12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lnSpc>
                          <a:spcPct val="150000"/>
                        </a:lnSpc>
                      </a:pPr>
                      <a:r>
                        <a:rPr lang="en-IN" sz="1200" u="none" strike="noStrike" dirty="0">
                          <a:effectLst/>
                        </a:rPr>
                        <a:t>$77,94,65,000</a:t>
                      </a:r>
                      <a:endParaRPr lang="en-IN" sz="12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84854837"/>
                  </a:ext>
                </a:extLst>
              </a:tr>
              <a:tr h="23920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lnSpc>
                          <a:spcPct val="150000"/>
                        </a:lnSpc>
                      </a:pPr>
                      <a:r>
                        <a:rPr lang="en-IN" sz="1200" u="none" strike="noStrike" dirty="0">
                          <a:effectLst/>
                        </a:rPr>
                        <a:t>Fantasy</a:t>
                      </a:r>
                      <a:endParaRPr lang="en-IN" sz="12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lnSpc>
                          <a:spcPct val="150000"/>
                        </a:lnSpc>
                      </a:pPr>
                      <a:r>
                        <a:rPr lang="en-IN" sz="1200" u="none" strike="noStrike" dirty="0">
                          <a:effectLst/>
                        </a:rPr>
                        <a:t>$58,63,00,000</a:t>
                      </a:r>
                      <a:endParaRPr lang="en-IN" sz="12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077198381"/>
                  </a:ext>
                </a:extLst>
              </a:tr>
              <a:tr h="23920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lnSpc>
                          <a:spcPct val="150000"/>
                        </a:lnSpc>
                      </a:pPr>
                      <a:r>
                        <a:rPr lang="en-IN" sz="1200" u="none" strike="noStrike" dirty="0">
                          <a:effectLst/>
                        </a:rPr>
                        <a:t>Documentary</a:t>
                      </a:r>
                      <a:endParaRPr lang="en-IN" sz="12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lnSpc>
                          <a:spcPct val="150000"/>
                        </a:lnSpc>
                      </a:pPr>
                      <a:r>
                        <a:rPr lang="en-IN" sz="1200" u="none" strike="noStrike" dirty="0">
                          <a:effectLst/>
                        </a:rPr>
                        <a:t>$37,49,31,311</a:t>
                      </a:r>
                      <a:endParaRPr lang="en-IN" sz="12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3197203939"/>
                  </a:ext>
                </a:extLst>
              </a:tr>
              <a:tr h="23920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lnSpc>
                          <a:spcPct val="150000"/>
                        </a:lnSpc>
                      </a:pPr>
                      <a:r>
                        <a:rPr lang="en-IN" sz="1200" u="none" strike="noStrike" dirty="0">
                          <a:effectLst/>
                        </a:rPr>
                        <a:t>Sci-Fi</a:t>
                      </a:r>
                      <a:endParaRPr lang="en-IN" sz="12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lnSpc>
                          <a:spcPct val="150000"/>
                        </a:lnSpc>
                      </a:pPr>
                      <a:r>
                        <a:rPr lang="en-IN" sz="1200" u="none" strike="noStrike" dirty="0">
                          <a:effectLst/>
                        </a:rPr>
                        <a:t>$19,43,50,000</a:t>
                      </a:r>
                      <a:endParaRPr lang="en-IN" sz="12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430398316"/>
                  </a:ext>
                </a:extLst>
              </a:tr>
              <a:tr h="23920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lnSpc>
                          <a:spcPct val="150000"/>
                        </a:lnSpc>
                      </a:pPr>
                      <a:r>
                        <a:rPr lang="en-IN" sz="1200" u="none" strike="noStrike" dirty="0">
                          <a:effectLst/>
                        </a:rPr>
                        <a:t>Romance</a:t>
                      </a:r>
                      <a:endParaRPr lang="en-IN" sz="12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lnSpc>
                          <a:spcPct val="150000"/>
                        </a:lnSpc>
                      </a:pPr>
                      <a:r>
                        <a:rPr lang="en-IN" sz="1200" u="none" strike="noStrike" dirty="0">
                          <a:effectLst/>
                        </a:rPr>
                        <a:t>$12,02,15,000</a:t>
                      </a:r>
                      <a:endParaRPr lang="en-IN" sz="12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619504064"/>
                  </a:ext>
                </a:extLst>
              </a:tr>
              <a:tr h="23920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lnSpc>
                          <a:spcPct val="150000"/>
                        </a:lnSpc>
                      </a:pPr>
                      <a:r>
                        <a:rPr lang="en-IN" sz="1200" u="none" strike="noStrike" dirty="0">
                          <a:effectLst/>
                        </a:rPr>
                        <a:t>Family</a:t>
                      </a:r>
                      <a:endParaRPr lang="en-IN" sz="12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lnSpc>
                          <a:spcPct val="150000"/>
                        </a:lnSpc>
                      </a:pPr>
                      <a:r>
                        <a:rPr lang="en-IN" sz="1200" u="none" strike="noStrike" dirty="0">
                          <a:effectLst/>
                        </a:rPr>
                        <a:t>$4,45,00,000</a:t>
                      </a:r>
                      <a:endParaRPr lang="en-IN" sz="12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432337684"/>
                  </a:ext>
                </a:extLst>
              </a:tr>
              <a:tr h="23920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lnSpc>
                          <a:spcPct val="150000"/>
                        </a:lnSpc>
                      </a:pPr>
                      <a:r>
                        <a:rPr lang="en-IN" sz="1200" u="none" strike="noStrike" dirty="0">
                          <a:effectLst/>
                        </a:rPr>
                        <a:t>Western</a:t>
                      </a:r>
                      <a:endParaRPr lang="en-IN" sz="12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lnSpc>
                          <a:spcPct val="150000"/>
                        </a:lnSpc>
                      </a:pPr>
                      <a:r>
                        <a:rPr lang="en-IN" sz="1200" u="none" strike="noStrike" dirty="0">
                          <a:effectLst/>
                        </a:rPr>
                        <a:t>$81,30,000</a:t>
                      </a:r>
                      <a:endParaRPr lang="en-IN" sz="12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786901389"/>
                  </a:ext>
                </a:extLst>
              </a:tr>
              <a:tr h="23920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lnSpc>
                          <a:spcPct val="150000"/>
                        </a:lnSpc>
                      </a:pPr>
                      <a:r>
                        <a:rPr lang="en-IN" sz="1200" u="none" strike="noStrike" dirty="0">
                          <a:effectLst/>
                        </a:rPr>
                        <a:t>Musical</a:t>
                      </a:r>
                      <a:endParaRPr lang="en-IN" sz="12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lnSpc>
                          <a:spcPct val="150000"/>
                        </a:lnSpc>
                      </a:pPr>
                      <a:r>
                        <a:rPr lang="en-IN" sz="1200" u="none" strike="noStrike" dirty="0">
                          <a:effectLst/>
                        </a:rPr>
                        <a:t>$63,79,000</a:t>
                      </a:r>
                      <a:endParaRPr lang="en-IN" sz="12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293635409"/>
                  </a:ext>
                </a:extLst>
              </a:tr>
              <a:tr h="23920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lnSpc>
                          <a:spcPct val="150000"/>
                        </a:lnSpc>
                      </a:pPr>
                      <a:r>
                        <a:rPr lang="en-IN" sz="1200" u="none" strike="noStrike" dirty="0">
                          <a:effectLst/>
                        </a:rPr>
                        <a:t>Thriller</a:t>
                      </a:r>
                      <a:endParaRPr lang="en-IN" sz="12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lnSpc>
                          <a:spcPct val="150000"/>
                        </a:lnSpc>
                      </a:pPr>
                      <a:r>
                        <a:rPr lang="en-IN" sz="1200" u="none" strike="noStrike" dirty="0">
                          <a:effectLst/>
                        </a:rPr>
                        <a:t>$18,07,000</a:t>
                      </a:r>
                      <a:endParaRPr lang="en-IN" sz="12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1774958377"/>
                  </a:ext>
                </a:extLst>
              </a:tr>
            </a:tbl>
          </a:graphicData>
        </a:graphic>
      </p:graphicFrame>
      <p:graphicFrame>
        <p:nvGraphicFramePr>
          <p:cNvPr id="4" name="Chart 3">
            <a:extLst>
              <a:ext uri="{FF2B5EF4-FFF2-40B4-BE49-F238E27FC236}">
                <a16:creationId xmlns:a16="http://schemas.microsoft.com/office/drawing/2014/main" id="{E4A51FC9-E47F-BD79-818D-A2D5B1D4475E}"/>
              </a:ext>
            </a:extLst>
          </p:cNvPr>
          <p:cNvGraphicFramePr>
            <a:graphicFrameLocks/>
          </p:cNvGraphicFramePr>
          <p:nvPr>
            <p:extLst>
              <p:ext uri="{D42A27DB-BD31-4B8C-83A1-F6EECF244321}">
                <p14:modId xmlns:p14="http://schemas.microsoft.com/office/powerpoint/2010/main" val="680901916"/>
              </p:ext>
            </p:extLst>
          </p:nvPr>
        </p:nvGraphicFramePr>
        <p:xfrm>
          <a:off x="6282088" y="1745047"/>
          <a:ext cx="4752207" cy="2875079"/>
        </p:xfrm>
        <a:graphic>
          <a:graphicData uri="http://schemas.openxmlformats.org/drawingml/2006/chart">
            <c:chart xmlns:c="http://schemas.openxmlformats.org/drawingml/2006/chart" xmlns:r="http://schemas.openxmlformats.org/officeDocument/2006/relationships" r:id="rId2"/>
          </a:graphicData>
        </a:graphic>
      </p:graphicFrame>
      <p:sp>
        <p:nvSpPr>
          <p:cNvPr id="5" name="Google Shape;439;p49">
            <a:extLst>
              <a:ext uri="{FF2B5EF4-FFF2-40B4-BE49-F238E27FC236}">
                <a16:creationId xmlns:a16="http://schemas.microsoft.com/office/drawing/2014/main" id="{9B81BF3B-4514-AFEB-A6C1-C2CD00BF0AE3}"/>
              </a:ext>
            </a:extLst>
          </p:cNvPr>
          <p:cNvSpPr txBox="1">
            <a:spLocks/>
          </p:cNvSpPr>
          <p:nvPr/>
        </p:nvSpPr>
        <p:spPr>
          <a:xfrm>
            <a:off x="6191985" y="4851290"/>
            <a:ext cx="4842310" cy="8897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oppins"/>
              <a:buChar char="●"/>
              <a:defRPr sz="14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marR="0" lvl="0" indent="0" algn="just" defTabSz="914400" rtl="0" eaLnBrk="1" fontAlgn="auto" latinLnBrk="0" hangingPunct="1">
              <a:lnSpc>
                <a:spcPct val="100000"/>
              </a:lnSpc>
              <a:spcBef>
                <a:spcPts val="0"/>
              </a:spcBef>
              <a:spcAft>
                <a:spcPts val="0"/>
              </a:spcAft>
              <a:buClr>
                <a:srgbClr val="EF590E"/>
              </a:buClr>
              <a:buSzPts val="1400"/>
              <a:buFont typeface="Poppins"/>
              <a:buNone/>
              <a:tabLst/>
              <a:defRPr/>
            </a:pPr>
            <a:r>
              <a:rPr kumimoji="0" lang="en-US" sz="1400" b="0" i="0" u="none" strike="noStrike" kern="0" cap="none" spc="0" normalizeH="0" baseline="0" noProof="0" dirty="0">
                <a:ln>
                  <a:noFill/>
                </a:ln>
                <a:solidFill>
                  <a:srgbClr val="000000">
                    <a:lumMod val="75000"/>
                    <a:lumOff val="25000"/>
                  </a:srgbClr>
                </a:solidFill>
                <a:effectLst/>
                <a:uLnTx/>
                <a:uFillTx/>
                <a:latin typeface="Arial"/>
                <a:cs typeface="Poppins"/>
                <a:sym typeface="Poppins"/>
              </a:rPr>
              <a:t>Here we can see that maximum budget was </a:t>
            </a:r>
            <a:r>
              <a:rPr kumimoji="0" lang="en-US" sz="1400" b="0" i="0" u="none" strike="noStrike" kern="0" cap="none" spc="0" normalizeH="0" baseline="0" noProof="0" dirty="0" err="1">
                <a:ln>
                  <a:noFill/>
                </a:ln>
                <a:solidFill>
                  <a:srgbClr val="000000">
                    <a:lumMod val="75000"/>
                    <a:lumOff val="25000"/>
                  </a:srgbClr>
                </a:solidFill>
                <a:effectLst/>
                <a:uLnTx/>
                <a:uFillTx/>
                <a:latin typeface="Arial"/>
                <a:cs typeface="Poppins"/>
                <a:sym typeface="Poppins"/>
              </a:rPr>
              <a:t>utilised</a:t>
            </a:r>
            <a:r>
              <a:rPr kumimoji="0" lang="en-US" sz="1400" b="0" i="0" u="none" strike="noStrike" kern="0" cap="none" spc="0" normalizeH="0" baseline="0" noProof="0" dirty="0">
                <a:ln>
                  <a:noFill/>
                </a:ln>
                <a:solidFill>
                  <a:srgbClr val="000000">
                    <a:lumMod val="75000"/>
                    <a:lumOff val="25000"/>
                  </a:srgbClr>
                </a:solidFill>
                <a:effectLst/>
                <a:uLnTx/>
                <a:uFillTx/>
                <a:latin typeface="Arial"/>
                <a:cs typeface="Poppins"/>
                <a:sym typeface="Poppins"/>
              </a:rPr>
              <a:t> by Action Genre i.e. $62,94,76,20,569 while Western Genre utilized the lowest of all i.e. </a:t>
            </a:r>
            <a:r>
              <a:rPr kumimoji="0" lang="en-US" sz="1400" b="0" i="0" u="none" strike="noStrike" kern="0" cap="none" spc="0" normalizeH="0" baseline="0" noProof="0" dirty="0">
                <a:ln>
                  <a:noFill/>
                </a:ln>
                <a:solidFill>
                  <a:srgbClr val="000000">
                    <a:lumMod val="75000"/>
                    <a:lumOff val="25000"/>
                  </a:srgbClr>
                </a:solidFill>
                <a:effectLst/>
                <a:uLnTx/>
                <a:uFillTx/>
                <a:latin typeface="Arial"/>
                <a:cs typeface="Poppins" panose="00000500000000000000" pitchFamily="2" charset="0"/>
                <a:sym typeface="Poppins"/>
              </a:rPr>
              <a:t>$18,07,000.</a:t>
            </a:r>
          </a:p>
          <a:p>
            <a:pPr marL="0" marR="0" lvl="0" indent="0" algn="just" defTabSz="914400" rtl="0" eaLnBrk="1" fontAlgn="auto" latinLnBrk="0" hangingPunct="1">
              <a:lnSpc>
                <a:spcPct val="100000"/>
              </a:lnSpc>
              <a:spcBef>
                <a:spcPts val="0"/>
              </a:spcBef>
              <a:spcAft>
                <a:spcPts val="0"/>
              </a:spcAft>
              <a:buClr>
                <a:srgbClr val="EF590E"/>
              </a:buClr>
              <a:buSzPts val="1400"/>
              <a:buFont typeface="Poppins"/>
              <a:buNone/>
              <a:tabLst/>
              <a:defRPr/>
            </a:pPr>
            <a:r>
              <a:rPr kumimoji="0" lang="en-US" sz="1400" b="0" i="0" u="none" strike="noStrike" kern="0" cap="none" spc="0" normalizeH="0" baseline="0" noProof="0" dirty="0">
                <a:ln>
                  <a:noFill/>
                </a:ln>
                <a:solidFill>
                  <a:srgbClr val="000000">
                    <a:lumMod val="95000"/>
                    <a:lumOff val="5000"/>
                  </a:srgbClr>
                </a:solidFill>
                <a:effectLst/>
                <a:uLnTx/>
                <a:uFillTx/>
                <a:latin typeface="Poppins"/>
                <a:cs typeface="Poppins"/>
                <a:sym typeface="Poppins"/>
              </a:rPr>
              <a:t>.</a:t>
            </a:r>
          </a:p>
        </p:txBody>
      </p:sp>
      <p:pic>
        <p:nvPicPr>
          <p:cNvPr id="7" name="Picture 6">
            <a:extLst>
              <a:ext uri="{FF2B5EF4-FFF2-40B4-BE49-F238E27FC236}">
                <a16:creationId xmlns:a16="http://schemas.microsoft.com/office/drawing/2014/main" id="{00FFDF9D-2E9E-A295-63AD-E7F475A854E4}"/>
              </a:ext>
            </a:extLst>
          </p:cNvPr>
          <p:cNvPicPr>
            <a:picLocks noChangeAspect="1"/>
          </p:cNvPicPr>
          <p:nvPr/>
        </p:nvPicPr>
        <p:blipFill>
          <a:blip r:embed="rId3"/>
          <a:stretch>
            <a:fillRect/>
          </a:stretch>
        </p:blipFill>
        <p:spPr>
          <a:xfrm>
            <a:off x="1072460" y="1342086"/>
            <a:ext cx="10047079" cy="24386"/>
          </a:xfrm>
          <a:prstGeom prst="rect">
            <a:avLst/>
          </a:prstGeom>
        </p:spPr>
      </p:pic>
    </p:spTree>
    <p:extLst>
      <p:ext uri="{BB962C8B-B14F-4D97-AF65-F5344CB8AC3E}">
        <p14:creationId xmlns:p14="http://schemas.microsoft.com/office/powerpoint/2010/main" val="13906102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4FFDE5-ECA2-45BD-4403-9D683D8884ED}"/>
              </a:ext>
            </a:extLst>
          </p:cNvPr>
          <p:cNvPicPr>
            <a:picLocks noChangeAspect="1"/>
          </p:cNvPicPr>
          <p:nvPr/>
        </p:nvPicPr>
        <p:blipFill>
          <a:blip r:embed="rId2"/>
          <a:stretch>
            <a:fillRect/>
          </a:stretch>
        </p:blipFill>
        <p:spPr>
          <a:xfrm>
            <a:off x="3547650" y="1679099"/>
            <a:ext cx="5096698" cy="4346825"/>
          </a:xfrm>
          <a:prstGeom prst="rect">
            <a:avLst/>
          </a:prstGeom>
        </p:spPr>
      </p:pic>
      <p:sp>
        <p:nvSpPr>
          <p:cNvPr id="3" name="TextBox 2">
            <a:extLst>
              <a:ext uri="{FF2B5EF4-FFF2-40B4-BE49-F238E27FC236}">
                <a16:creationId xmlns:a16="http://schemas.microsoft.com/office/drawing/2014/main" id="{E7CDED0D-0561-F710-4959-04A68D8F92A8}"/>
              </a:ext>
            </a:extLst>
          </p:cNvPr>
          <p:cNvSpPr txBox="1"/>
          <p:nvPr/>
        </p:nvSpPr>
        <p:spPr>
          <a:xfrm>
            <a:off x="834992" y="703120"/>
            <a:ext cx="10618269" cy="523220"/>
          </a:xfrm>
          <a:prstGeom prst="rect">
            <a:avLst/>
          </a:prstGeom>
          <a:solidFill>
            <a:schemeClr val="bg1">
              <a:lumMod val="85000"/>
            </a:schemeClr>
          </a:solidFill>
        </p:spPr>
        <p:txBody>
          <a:bodyPr wrap="square">
            <a:spAutoFit/>
          </a:bodyPr>
          <a:lstStyle/>
          <a:p>
            <a:r>
              <a:rPr lang="en-US" sz="2800" b="1" dirty="0">
                <a:latin typeface="Arial" panose="020B0604020202020204" pitchFamily="34" charset="0"/>
                <a:cs typeface="Arial" panose="020B0604020202020204" pitchFamily="34" charset="0"/>
              </a:rPr>
              <a:t>Need of analyzing the Genre Budget Graph :</a:t>
            </a:r>
            <a:endParaRPr lang="en-IN" sz="2800"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0C2707E-C324-363A-5005-ED2B949591B9}"/>
              </a:ext>
            </a:extLst>
          </p:cNvPr>
          <p:cNvSpPr txBox="1"/>
          <p:nvPr/>
        </p:nvSpPr>
        <p:spPr>
          <a:xfrm>
            <a:off x="738738" y="1226340"/>
            <a:ext cx="10714523" cy="5047536"/>
          </a:xfrm>
          <a:prstGeom prst="rect">
            <a:avLst/>
          </a:prstGeom>
          <a:noFill/>
        </p:spPr>
        <p:txBody>
          <a:bodyPr wrap="square">
            <a:spAutoFit/>
          </a:bodyPr>
          <a:lstStyle/>
          <a:p>
            <a:pPr algn="just"/>
            <a:r>
              <a:rPr lang="en-US" sz="1400" dirty="0">
                <a:latin typeface="Arial" panose="020B0604020202020204" pitchFamily="34" charset="0"/>
                <a:cs typeface="Arial" panose="020B0604020202020204" pitchFamily="34" charset="0"/>
              </a:rPr>
              <a:t>Analyzing the genre budget graph in IMDb data can provide valuable insights into the relationships between film genres, production budgets, and potentially box office performance. Here are some reasons why the genre budget graph is important in IMDb data analysis:</a:t>
            </a:r>
          </a:p>
          <a:p>
            <a:pPr algn="just"/>
            <a:endParaRPr lang="en-US" sz="1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400" b="1" dirty="0">
                <a:latin typeface="Arial" panose="020B0604020202020204" pitchFamily="34" charset="0"/>
                <a:cs typeface="Arial" panose="020B0604020202020204" pitchFamily="34" charset="0"/>
              </a:rPr>
              <a:t>Budget Allocation Strategies: </a:t>
            </a:r>
            <a:r>
              <a:rPr lang="en-US" sz="1400" dirty="0">
                <a:latin typeface="Arial" panose="020B0604020202020204" pitchFamily="34" charset="0"/>
                <a:cs typeface="Arial" panose="020B0604020202020204" pitchFamily="34" charset="0"/>
              </a:rPr>
              <a:t>Understanding how different genres allocate their budgets can provide insights into industry trends and production strategies. </a:t>
            </a:r>
          </a:p>
          <a:p>
            <a:pPr marL="285750" indent="-285750" algn="just">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400" b="1" dirty="0">
                <a:latin typeface="Arial" panose="020B0604020202020204" pitchFamily="34" charset="0"/>
                <a:cs typeface="Arial" panose="020B0604020202020204" pitchFamily="34" charset="0"/>
              </a:rPr>
              <a:t>Financial Planning: </a:t>
            </a:r>
            <a:r>
              <a:rPr lang="en-US" sz="1400" dirty="0">
                <a:latin typeface="Arial" panose="020B0604020202020204" pitchFamily="34" charset="0"/>
                <a:cs typeface="Arial" panose="020B0604020202020204" pitchFamily="34" charset="0"/>
              </a:rPr>
              <a:t>Filmmakers, studios, and investors can use the genre budget graph to make informed financial decisions. It helps in planning and allocating resources based on the expected budget ranges associated with specific genres.</a:t>
            </a:r>
          </a:p>
          <a:p>
            <a:pPr marL="285750" indent="-285750" algn="just">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400" b="1" dirty="0">
                <a:latin typeface="Arial" panose="020B0604020202020204" pitchFamily="34" charset="0"/>
                <a:cs typeface="Arial" panose="020B0604020202020204" pitchFamily="34" charset="0"/>
              </a:rPr>
              <a:t>Return on Investment (ROI) Analysis: </a:t>
            </a:r>
            <a:r>
              <a:rPr lang="en-US" sz="1400" dirty="0">
                <a:latin typeface="Arial" panose="020B0604020202020204" pitchFamily="34" charset="0"/>
                <a:cs typeface="Arial" panose="020B0604020202020204" pitchFamily="34" charset="0"/>
              </a:rPr>
              <a:t>Examining the relationship between genre, budget, and box office performance can assist in evaluating the ROI for different genres. This information is crucial for filmmakers and studios to assess the financial success of their projects.</a:t>
            </a:r>
          </a:p>
          <a:p>
            <a:pPr marL="285750" indent="-285750" algn="just">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400" b="1" dirty="0">
                <a:latin typeface="Arial" panose="020B0604020202020204" pitchFamily="34" charset="0"/>
                <a:cs typeface="Arial" panose="020B0604020202020204" pitchFamily="34" charset="0"/>
              </a:rPr>
              <a:t>Risk Assessment: </a:t>
            </a:r>
            <a:r>
              <a:rPr lang="en-US" sz="1400" dirty="0">
                <a:latin typeface="Arial" panose="020B0604020202020204" pitchFamily="34" charset="0"/>
                <a:cs typeface="Arial" panose="020B0604020202020204" pitchFamily="34" charset="0"/>
              </a:rPr>
              <a:t>For investors and studios, understanding the budgeting patterns within genres helps in assessing the risk associated with different types of films. Some genres may have a higher potential for profitability, while others may be considered riskier investments.</a:t>
            </a:r>
          </a:p>
          <a:p>
            <a:pPr marL="285750" indent="-285750" algn="just">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400" b="1" dirty="0">
                <a:latin typeface="Arial" panose="020B0604020202020204" pitchFamily="34" charset="0"/>
                <a:cs typeface="Arial" panose="020B0604020202020204" pitchFamily="34" charset="0"/>
              </a:rPr>
              <a:t>Genre Popularity: </a:t>
            </a:r>
            <a:r>
              <a:rPr lang="en-US" sz="1400" dirty="0">
                <a:latin typeface="Arial" panose="020B0604020202020204" pitchFamily="34" charset="0"/>
                <a:cs typeface="Arial" panose="020B0604020202020204" pitchFamily="34" charset="0"/>
              </a:rPr>
              <a:t>Analyzing budgets across genres can reveal which genres are currently popular or in demand. Filmmakers can use this information to align their projects with prevailing market interests.</a:t>
            </a:r>
          </a:p>
          <a:p>
            <a:pPr marL="285750" indent="-285750" algn="just">
              <a:buFont typeface="Arial" panose="020B0604020202020204" pitchFamily="34" charset="0"/>
              <a:buChar char="•"/>
            </a:pPr>
            <a:endParaRPr lang="en-US" sz="1400"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400" b="1" dirty="0">
                <a:latin typeface="Arial" panose="020B0604020202020204" pitchFamily="34" charset="0"/>
                <a:cs typeface="Arial" panose="020B0604020202020204" pitchFamily="34" charset="0"/>
              </a:rPr>
              <a:t>Marketing Strategies: </a:t>
            </a:r>
            <a:r>
              <a:rPr lang="en-US" sz="1400" dirty="0">
                <a:latin typeface="Arial" panose="020B0604020202020204" pitchFamily="34" charset="0"/>
                <a:cs typeface="Arial" panose="020B0604020202020204" pitchFamily="34" charset="0"/>
              </a:rPr>
              <a:t>The genre budget graph can influence marketing strategies. Knowing the budget distribution for specific genres can help in tailoring marketing campaigns to reach the intended audience effectively.</a:t>
            </a:r>
          </a:p>
        </p:txBody>
      </p:sp>
    </p:spTree>
    <p:extLst>
      <p:ext uri="{BB962C8B-B14F-4D97-AF65-F5344CB8AC3E}">
        <p14:creationId xmlns:p14="http://schemas.microsoft.com/office/powerpoint/2010/main" val="362305673"/>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8;p49">
            <a:extLst>
              <a:ext uri="{FF2B5EF4-FFF2-40B4-BE49-F238E27FC236}">
                <a16:creationId xmlns:a16="http://schemas.microsoft.com/office/drawing/2014/main" id="{7C335A44-25CA-7EB8-B0A5-B6E30294A059}"/>
              </a:ext>
            </a:extLst>
          </p:cNvPr>
          <p:cNvSpPr txBox="1">
            <a:spLocks/>
          </p:cNvSpPr>
          <p:nvPr/>
        </p:nvSpPr>
        <p:spPr>
          <a:xfrm>
            <a:off x="404154" y="1011382"/>
            <a:ext cx="5076061" cy="1464591"/>
          </a:xfrm>
          <a:prstGeom prst="rect">
            <a:avLst/>
          </a:prstGeom>
        </p:spPr>
        <p:txBody>
          <a:bodyPr spcFirstLastPara="1" wrap="square" lIns="91425" tIns="91425" rIns="91425" bIns="91425" anchor="ctr" anchorCtr="0">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3200" b="1" dirty="0">
                <a:latin typeface="Arial" panose="020B0604020202020204" pitchFamily="34" charset="0"/>
                <a:cs typeface="Arial" panose="020B0604020202020204" pitchFamily="34" charset="0"/>
              </a:rPr>
              <a:t>Top Directors to Generate Maximum Revenue.</a:t>
            </a:r>
          </a:p>
        </p:txBody>
      </p:sp>
      <p:graphicFrame>
        <p:nvGraphicFramePr>
          <p:cNvPr id="3" name="Chart 2">
            <a:extLst>
              <a:ext uri="{FF2B5EF4-FFF2-40B4-BE49-F238E27FC236}">
                <a16:creationId xmlns:a16="http://schemas.microsoft.com/office/drawing/2014/main" id="{381C03A7-BD53-1778-46C2-EF8CB8AC6A74}"/>
              </a:ext>
            </a:extLst>
          </p:cNvPr>
          <p:cNvGraphicFramePr>
            <a:graphicFrameLocks/>
          </p:cNvGraphicFramePr>
          <p:nvPr>
            <p:extLst>
              <p:ext uri="{D42A27DB-BD31-4B8C-83A1-F6EECF244321}">
                <p14:modId xmlns:p14="http://schemas.microsoft.com/office/powerpoint/2010/main" val="3401059809"/>
              </p:ext>
            </p:extLst>
          </p:nvPr>
        </p:nvGraphicFramePr>
        <p:xfrm>
          <a:off x="955877" y="3078480"/>
          <a:ext cx="4357270" cy="29373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D2E8EB28-BC34-B998-CF72-96F7C25325C5}"/>
              </a:ext>
            </a:extLst>
          </p:cNvPr>
          <p:cNvGraphicFramePr>
            <a:graphicFrameLocks noGrp="1"/>
          </p:cNvGraphicFramePr>
          <p:nvPr>
            <p:extLst>
              <p:ext uri="{D42A27DB-BD31-4B8C-83A1-F6EECF244321}">
                <p14:modId xmlns:p14="http://schemas.microsoft.com/office/powerpoint/2010/main" val="1892871996"/>
              </p:ext>
            </p:extLst>
          </p:nvPr>
        </p:nvGraphicFramePr>
        <p:xfrm>
          <a:off x="5480215" y="816749"/>
          <a:ext cx="5755908" cy="2571340"/>
        </p:xfrm>
        <a:graphic>
          <a:graphicData uri="http://schemas.openxmlformats.org/drawingml/2006/table">
            <a:tbl>
              <a:tblPr>
                <a:tableStyleId>{21E4AEA4-8DFA-4A89-87EB-49C32662AFE0}</a:tableStyleId>
              </a:tblPr>
              <a:tblGrid>
                <a:gridCol w="2637066">
                  <a:extLst>
                    <a:ext uri="{9D8B030D-6E8A-4147-A177-3AD203B41FA5}">
                      <a16:colId xmlns:a16="http://schemas.microsoft.com/office/drawing/2014/main" val="1847283179"/>
                    </a:ext>
                  </a:extLst>
                </a:gridCol>
                <a:gridCol w="3118842">
                  <a:extLst>
                    <a:ext uri="{9D8B030D-6E8A-4147-A177-3AD203B41FA5}">
                      <a16:colId xmlns:a16="http://schemas.microsoft.com/office/drawing/2014/main" val="4182089166"/>
                    </a:ext>
                  </a:extLst>
                </a:gridCol>
              </a:tblGrid>
              <a:tr h="193993">
                <a:tc>
                  <a:txBody>
                    <a:bodyPr/>
                    <a:lstStyle/>
                    <a:p>
                      <a:pPr algn="ctr" fontAlgn="b"/>
                      <a:r>
                        <a:rPr lang="en-IN" sz="1400" b="1" u="none" strike="noStrike" dirty="0">
                          <a:solidFill>
                            <a:srgbClr val="000000"/>
                          </a:solidFill>
                          <a:effectLst/>
                        </a:rPr>
                        <a:t>Director</a:t>
                      </a:r>
                      <a:endParaRPr lang="en-IN" sz="14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ctr" fontAlgn="b"/>
                      <a:r>
                        <a:rPr lang="en-IN" sz="1400" b="1" u="none" strike="noStrike" dirty="0">
                          <a:solidFill>
                            <a:srgbClr val="000000"/>
                          </a:solidFill>
                          <a:effectLst/>
                        </a:rPr>
                        <a:t>Gross Revenue</a:t>
                      </a:r>
                      <a:endParaRPr lang="en-IN" sz="14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extLst>
                  <a:ext uri="{0D108BD9-81ED-4DB2-BD59-A6C34878D82A}">
                    <a16:rowId xmlns:a16="http://schemas.microsoft.com/office/drawing/2014/main" val="3728131493"/>
                  </a:ext>
                </a:extLst>
              </a:tr>
              <a:tr h="235163">
                <a:tc>
                  <a:txBody>
                    <a:bodyPr/>
                    <a:lstStyle/>
                    <a:p>
                      <a:pPr algn="l" fontAlgn="b"/>
                      <a:r>
                        <a:rPr lang="en-IN" sz="1400" u="none" strike="noStrike" dirty="0">
                          <a:effectLst/>
                        </a:rPr>
                        <a:t>Christopher Nolan</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r" fontAlgn="b"/>
                      <a:r>
                        <a:rPr lang="en-IN" sz="1400" u="none" strike="noStrike">
                          <a:effectLst/>
                        </a:rPr>
                        <a:t>$79,17,42,578</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extLst>
                  <a:ext uri="{0D108BD9-81ED-4DB2-BD59-A6C34878D82A}">
                    <a16:rowId xmlns:a16="http://schemas.microsoft.com/office/drawing/2014/main" val="1230718506"/>
                  </a:ext>
                </a:extLst>
              </a:tr>
              <a:tr h="235163">
                <a:tc>
                  <a:txBody>
                    <a:bodyPr/>
                    <a:lstStyle/>
                    <a:p>
                      <a:pPr algn="l" fontAlgn="b"/>
                      <a:r>
                        <a:rPr lang="en-IN" sz="1400" u="none" strike="noStrike" dirty="0">
                          <a:effectLst/>
                        </a:rPr>
                        <a:t>Gore </a:t>
                      </a:r>
                      <a:r>
                        <a:rPr lang="en-IN" sz="1400" u="none" strike="noStrike" dirty="0" err="1">
                          <a:effectLst/>
                        </a:rPr>
                        <a:t>Verbinski</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r" fontAlgn="b"/>
                      <a:r>
                        <a:rPr lang="en-IN" sz="1400" u="none" strike="noStrike">
                          <a:effectLst/>
                        </a:rPr>
                        <a:t>$74,49,06,591</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extLst>
                  <a:ext uri="{0D108BD9-81ED-4DB2-BD59-A6C34878D82A}">
                    <a16:rowId xmlns:a16="http://schemas.microsoft.com/office/drawing/2014/main" val="713547861"/>
                  </a:ext>
                </a:extLst>
              </a:tr>
              <a:tr h="235163">
                <a:tc>
                  <a:txBody>
                    <a:bodyPr/>
                    <a:lstStyle/>
                    <a:p>
                      <a:pPr algn="l" fontAlgn="b"/>
                      <a:r>
                        <a:rPr lang="en-IN" sz="1400" u="none" strike="noStrike" dirty="0">
                          <a:effectLst/>
                        </a:rPr>
                        <a:t>Steven Spielberg</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r" fontAlgn="b"/>
                      <a:r>
                        <a:rPr lang="en-IN" sz="1400" u="none" strike="noStrike" dirty="0">
                          <a:effectLst/>
                        </a:rPr>
                        <a:t>$59,86,67,260</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extLst>
                  <a:ext uri="{0D108BD9-81ED-4DB2-BD59-A6C34878D82A}">
                    <a16:rowId xmlns:a16="http://schemas.microsoft.com/office/drawing/2014/main" val="1421282061"/>
                  </a:ext>
                </a:extLst>
              </a:tr>
              <a:tr h="235163">
                <a:tc>
                  <a:txBody>
                    <a:bodyPr/>
                    <a:lstStyle/>
                    <a:p>
                      <a:pPr algn="l" fontAlgn="b"/>
                      <a:r>
                        <a:rPr lang="en-IN" sz="1400" u="none" strike="noStrike" dirty="0">
                          <a:effectLst/>
                        </a:rPr>
                        <a:t>Andrew Adamson</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r" fontAlgn="b"/>
                      <a:r>
                        <a:rPr lang="en-IN" sz="1400" u="none" strike="noStrike">
                          <a:effectLst/>
                        </a:rPr>
                        <a:t>$43,33,23,868</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extLst>
                  <a:ext uri="{0D108BD9-81ED-4DB2-BD59-A6C34878D82A}">
                    <a16:rowId xmlns:a16="http://schemas.microsoft.com/office/drawing/2014/main" val="2370808338"/>
                  </a:ext>
                </a:extLst>
              </a:tr>
              <a:tr h="235163">
                <a:tc>
                  <a:txBody>
                    <a:bodyPr/>
                    <a:lstStyle/>
                    <a:p>
                      <a:pPr algn="l" fontAlgn="b"/>
                      <a:r>
                        <a:rPr lang="en-IN" sz="1400" u="none" strike="noStrike" dirty="0">
                          <a:effectLst/>
                        </a:rPr>
                        <a:t>Adam Shankman</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r" fontAlgn="b"/>
                      <a:r>
                        <a:rPr lang="en-IN" sz="1400" u="none" strike="noStrike">
                          <a:effectLst/>
                        </a:rPr>
                        <a:t>$42,43,93,350</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extLst>
                  <a:ext uri="{0D108BD9-81ED-4DB2-BD59-A6C34878D82A}">
                    <a16:rowId xmlns:a16="http://schemas.microsoft.com/office/drawing/2014/main" val="2490215210"/>
                  </a:ext>
                </a:extLst>
              </a:tr>
              <a:tr h="235163">
                <a:tc>
                  <a:txBody>
                    <a:bodyPr/>
                    <a:lstStyle/>
                    <a:p>
                      <a:pPr algn="l" fontAlgn="b"/>
                      <a:r>
                        <a:rPr lang="en-IN" sz="1400" u="none" strike="noStrike" dirty="0">
                          <a:effectLst/>
                        </a:rPr>
                        <a:t>George Lucas</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r" fontAlgn="b"/>
                      <a:r>
                        <a:rPr lang="en-IN" sz="1400" u="none" strike="noStrike">
                          <a:effectLst/>
                        </a:rPr>
                        <a:t>$38,02,62,555</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extLst>
                  <a:ext uri="{0D108BD9-81ED-4DB2-BD59-A6C34878D82A}">
                    <a16:rowId xmlns:a16="http://schemas.microsoft.com/office/drawing/2014/main" val="1170703438"/>
                  </a:ext>
                </a:extLst>
              </a:tr>
              <a:tr h="235163">
                <a:tc>
                  <a:txBody>
                    <a:bodyPr/>
                    <a:lstStyle/>
                    <a:p>
                      <a:pPr algn="l" fontAlgn="b"/>
                      <a:r>
                        <a:rPr lang="en-IN" sz="1400" u="none" strike="noStrike" dirty="0">
                          <a:effectLst/>
                        </a:rPr>
                        <a:t>Brett Ratner</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r" fontAlgn="b"/>
                      <a:r>
                        <a:rPr lang="en-IN" sz="1400" u="none" strike="noStrike">
                          <a:effectLst/>
                        </a:rPr>
                        <a:t>$37,44,40,864</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extLst>
                  <a:ext uri="{0D108BD9-81ED-4DB2-BD59-A6C34878D82A}">
                    <a16:rowId xmlns:a16="http://schemas.microsoft.com/office/drawing/2014/main" val="1782529602"/>
                  </a:ext>
                </a:extLst>
              </a:tr>
              <a:tr h="235163">
                <a:tc>
                  <a:txBody>
                    <a:bodyPr/>
                    <a:lstStyle/>
                    <a:p>
                      <a:pPr algn="l" fontAlgn="b"/>
                      <a:r>
                        <a:rPr lang="en-IN" sz="1400" u="none" strike="noStrike" dirty="0">
                          <a:effectLst/>
                        </a:rPr>
                        <a:t>Eric Darnell</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r" fontAlgn="b"/>
                      <a:r>
                        <a:rPr lang="en-IN" sz="1400" u="none" strike="noStrike" dirty="0">
                          <a:effectLst/>
                        </a:rPr>
                        <a:t>$37,31,19,687</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extLst>
                  <a:ext uri="{0D108BD9-81ED-4DB2-BD59-A6C34878D82A}">
                    <a16:rowId xmlns:a16="http://schemas.microsoft.com/office/drawing/2014/main" val="1214495441"/>
                  </a:ext>
                </a:extLst>
              </a:tr>
              <a:tr h="235163">
                <a:tc>
                  <a:txBody>
                    <a:bodyPr/>
                    <a:lstStyle/>
                    <a:p>
                      <a:pPr algn="l" fontAlgn="b"/>
                      <a:r>
                        <a:rPr lang="en-IN" sz="1400" u="none" strike="noStrike" dirty="0">
                          <a:effectLst/>
                        </a:rPr>
                        <a:t>Michael Bay</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r" fontAlgn="b"/>
                      <a:r>
                        <a:rPr lang="en-IN" sz="1400" u="none" strike="noStrike" dirty="0">
                          <a:effectLst/>
                        </a:rPr>
                        <a:t>$35,45,58,940</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extLst>
                  <a:ext uri="{0D108BD9-81ED-4DB2-BD59-A6C34878D82A}">
                    <a16:rowId xmlns:a16="http://schemas.microsoft.com/office/drawing/2014/main" val="3508129395"/>
                  </a:ext>
                </a:extLst>
              </a:tr>
              <a:tr h="235163">
                <a:tc>
                  <a:txBody>
                    <a:bodyPr/>
                    <a:lstStyle/>
                    <a:p>
                      <a:pPr algn="l" fontAlgn="b"/>
                      <a:r>
                        <a:rPr lang="en-IN" sz="1400" u="none" strike="noStrike" dirty="0">
                          <a:effectLst/>
                        </a:rPr>
                        <a:t>Jon Favreau</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r" fontAlgn="b"/>
                      <a:r>
                        <a:rPr lang="en-IN" sz="1400" u="none" strike="noStrike" dirty="0">
                          <a:effectLst/>
                        </a:rPr>
                        <a:t>$34,63,43,720</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extLst>
                  <a:ext uri="{0D108BD9-81ED-4DB2-BD59-A6C34878D82A}">
                    <a16:rowId xmlns:a16="http://schemas.microsoft.com/office/drawing/2014/main" val="715849245"/>
                  </a:ext>
                </a:extLst>
              </a:tr>
            </a:tbl>
          </a:graphicData>
        </a:graphic>
      </p:graphicFrame>
      <p:sp>
        <p:nvSpPr>
          <p:cNvPr id="5" name="Google Shape;954;p77">
            <a:extLst>
              <a:ext uri="{FF2B5EF4-FFF2-40B4-BE49-F238E27FC236}">
                <a16:creationId xmlns:a16="http://schemas.microsoft.com/office/drawing/2014/main" id="{8BFF07AC-8BCE-9A81-1EDD-C26668C223D9}"/>
              </a:ext>
            </a:extLst>
          </p:cNvPr>
          <p:cNvSpPr txBox="1">
            <a:spLocks/>
          </p:cNvSpPr>
          <p:nvPr/>
        </p:nvSpPr>
        <p:spPr>
          <a:xfrm>
            <a:off x="5838745" y="5518588"/>
            <a:ext cx="1937490" cy="4094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oppins"/>
              <a:buChar char="●"/>
              <a:defRPr sz="14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lgn="ctr">
              <a:buFont typeface="Poppins"/>
              <a:buNone/>
            </a:pPr>
            <a:r>
              <a:rPr lang="en-IN" sz="1200" b="1" dirty="0"/>
              <a:t>Christopher</a:t>
            </a:r>
            <a:r>
              <a:rPr lang="en-IN" sz="1200" dirty="0"/>
              <a:t> </a:t>
            </a:r>
            <a:r>
              <a:rPr lang="en-IN" sz="1200" b="1" dirty="0"/>
              <a:t>Nolan</a:t>
            </a:r>
          </a:p>
        </p:txBody>
      </p:sp>
      <p:sp>
        <p:nvSpPr>
          <p:cNvPr id="6" name="Google Shape;954;p77">
            <a:extLst>
              <a:ext uri="{FF2B5EF4-FFF2-40B4-BE49-F238E27FC236}">
                <a16:creationId xmlns:a16="http://schemas.microsoft.com/office/drawing/2014/main" id="{58077788-77E9-6514-ED9A-9D7D2B8E7052}"/>
              </a:ext>
            </a:extLst>
          </p:cNvPr>
          <p:cNvSpPr txBox="1">
            <a:spLocks/>
          </p:cNvSpPr>
          <p:nvPr/>
        </p:nvSpPr>
        <p:spPr>
          <a:xfrm>
            <a:off x="9358868" y="5455187"/>
            <a:ext cx="1937490" cy="4094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oppins"/>
              <a:buChar char="●"/>
              <a:defRPr sz="14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lgn="ctr">
              <a:buFont typeface="Poppins"/>
              <a:buNone/>
            </a:pPr>
            <a:r>
              <a:rPr lang="en-IN" sz="1200" b="1" dirty="0"/>
              <a:t>Steven Spielberg</a:t>
            </a:r>
          </a:p>
        </p:txBody>
      </p:sp>
      <p:sp>
        <p:nvSpPr>
          <p:cNvPr id="7" name="Google Shape;954;p77">
            <a:extLst>
              <a:ext uri="{FF2B5EF4-FFF2-40B4-BE49-F238E27FC236}">
                <a16:creationId xmlns:a16="http://schemas.microsoft.com/office/drawing/2014/main" id="{D80BBB7F-85DD-36D8-5C7D-A62FBA4E5387}"/>
              </a:ext>
            </a:extLst>
          </p:cNvPr>
          <p:cNvSpPr txBox="1">
            <a:spLocks/>
          </p:cNvSpPr>
          <p:nvPr/>
        </p:nvSpPr>
        <p:spPr>
          <a:xfrm>
            <a:off x="7585795" y="5485397"/>
            <a:ext cx="1937490" cy="4094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oppins"/>
              <a:buChar char="●"/>
              <a:defRPr sz="14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lgn="ctr">
              <a:buFont typeface="Poppins"/>
              <a:buNone/>
            </a:pPr>
            <a:r>
              <a:rPr lang="en-IN" sz="1200" b="1" dirty="0"/>
              <a:t>Gore </a:t>
            </a:r>
            <a:r>
              <a:rPr lang="en-IN" sz="1200" b="1" dirty="0" err="1"/>
              <a:t>Verbinski</a:t>
            </a:r>
            <a:endParaRPr lang="en-IN" sz="1200" b="1" dirty="0"/>
          </a:p>
        </p:txBody>
      </p:sp>
      <p:pic>
        <p:nvPicPr>
          <p:cNvPr id="5122" name="Picture 2" descr="Christopher Nolan | Rotten Tomatoes">
            <a:extLst>
              <a:ext uri="{FF2B5EF4-FFF2-40B4-BE49-F238E27FC236}">
                <a16:creationId xmlns:a16="http://schemas.microsoft.com/office/drawing/2014/main" id="{5BE6B10F-E02D-6876-8712-76F480737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424" y="3754056"/>
            <a:ext cx="1188085" cy="15861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6" name="Picture 6" descr="Steven Spielberg | Biography, Movies, West Side Story, &amp; Facts | Britannica">
            <a:extLst>
              <a:ext uri="{FF2B5EF4-FFF2-40B4-BE49-F238E27FC236}">
                <a16:creationId xmlns:a16="http://schemas.microsoft.com/office/drawing/2014/main" id="{E03D9629-CDCE-1923-2BD5-C138A45C2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3571" y="3716468"/>
            <a:ext cx="1188085" cy="1582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8" name="Picture 8" descr="Gore Verbinski: Movies, Photos, Videos, News, Biography &amp; Birthday | eTimes">
            <a:extLst>
              <a:ext uri="{FF2B5EF4-FFF2-40B4-BE49-F238E27FC236}">
                <a16:creationId xmlns:a16="http://schemas.microsoft.com/office/drawing/2014/main" id="{13D59E55-08FB-D314-376C-7C53224813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0497" y="3712740"/>
            <a:ext cx="1188086" cy="1582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Google Shape;438;p49">
            <a:extLst>
              <a:ext uri="{FF2B5EF4-FFF2-40B4-BE49-F238E27FC236}">
                <a16:creationId xmlns:a16="http://schemas.microsoft.com/office/drawing/2014/main" id="{24DCB9F8-FCA9-D871-EEED-2DB29242F394}"/>
              </a:ext>
            </a:extLst>
          </p:cNvPr>
          <p:cNvSpPr txBox="1">
            <a:spLocks/>
          </p:cNvSpPr>
          <p:nvPr/>
        </p:nvSpPr>
        <p:spPr>
          <a:xfrm>
            <a:off x="5634345" y="3822055"/>
            <a:ext cx="740461" cy="418712"/>
          </a:xfrm>
          <a:prstGeom prst="rect">
            <a:avLst/>
          </a:prstGeom>
        </p:spPr>
        <p:txBody>
          <a:bodyPr spcFirstLastPara="1" wrap="square" lIns="91425" tIns="91425" rIns="91425" bIns="91425" anchor="ctr" anchorCtr="0">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1.</a:t>
            </a:r>
          </a:p>
        </p:txBody>
      </p:sp>
      <p:sp>
        <p:nvSpPr>
          <p:cNvPr id="9" name="Google Shape;438;p49">
            <a:extLst>
              <a:ext uri="{FF2B5EF4-FFF2-40B4-BE49-F238E27FC236}">
                <a16:creationId xmlns:a16="http://schemas.microsoft.com/office/drawing/2014/main" id="{0E190322-18D0-8CB4-F783-4E7778CB8E39}"/>
              </a:ext>
            </a:extLst>
          </p:cNvPr>
          <p:cNvSpPr txBox="1">
            <a:spLocks/>
          </p:cNvSpPr>
          <p:nvPr/>
        </p:nvSpPr>
        <p:spPr>
          <a:xfrm>
            <a:off x="9148583" y="3819615"/>
            <a:ext cx="740461" cy="418712"/>
          </a:xfrm>
          <a:prstGeom prst="rect">
            <a:avLst/>
          </a:prstGeom>
        </p:spPr>
        <p:txBody>
          <a:bodyPr spcFirstLastPara="1" wrap="square" lIns="91425" tIns="91425" rIns="91425" bIns="91425" anchor="ctr" anchorCtr="0">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3.</a:t>
            </a:r>
          </a:p>
        </p:txBody>
      </p:sp>
      <p:sp>
        <p:nvSpPr>
          <p:cNvPr id="10" name="Google Shape;438;p49">
            <a:extLst>
              <a:ext uri="{FF2B5EF4-FFF2-40B4-BE49-F238E27FC236}">
                <a16:creationId xmlns:a16="http://schemas.microsoft.com/office/drawing/2014/main" id="{6B9C0DB0-CA04-44C1-A2E2-9259D2F2DA73}"/>
              </a:ext>
            </a:extLst>
          </p:cNvPr>
          <p:cNvSpPr txBox="1">
            <a:spLocks/>
          </p:cNvSpPr>
          <p:nvPr/>
        </p:nvSpPr>
        <p:spPr>
          <a:xfrm>
            <a:off x="7375509" y="3819615"/>
            <a:ext cx="740461" cy="418712"/>
          </a:xfrm>
          <a:prstGeom prst="rect">
            <a:avLst/>
          </a:prstGeom>
        </p:spPr>
        <p:txBody>
          <a:bodyPr spcFirstLastPara="1" wrap="square" lIns="91425" tIns="91425" rIns="91425" bIns="91425" anchor="ctr" anchorCtr="0">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2.</a:t>
            </a:r>
          </a:p>
        </p:txBody>
      </p:sp>
      <p:cxnSp>
        <p:nvCxnSpPr>
          <p:cNvPr id="12" name="Straight Connector 11">
            <a:extLst>
              <a:ext uri="{FF2B5EF4-FFF2-40B4-BE49-F238E27FC236}">
                <a16:creationId xmlns:a16="http://schemas.microsoft.com/office/drawing/2014/main" id="{94F3729E-4F17-E082-76A1-DEABA3A78591}"/>
              </a:ext>
            </a:extLst>
          </p:cNvPr>
          <p:cNvCxnSpPr/>
          <p:nvPr/>
        </p:nvCxnSpPr>
        <p:spPr>
          <a:xfrm>
            <a:off x="853502" y="2620352"/>
            <a:ext cx="4283243"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13452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22"/>
                                        </p:tgtEl>
                                        <p:attrNameLst>
                                          <p:attrName>style.visibility</p:attrName>
                                        </p:attrNameLst>
                                      </p:cBhvr>
                                      <p:to>
                                        <p:strVal val="visible"/>
                                      </p:to>
                                    </p:set>
                                    <p:anim calcmode="lin" valueType="num">
                                      <p:cBhvr additive="base">
                                        <p:cTn id="21" dur="500" fill="hold"/>
                                        <p:tgtEl>
                                          <p:spTgt spid="5122"/>
                                        </p:tgtEl>
                                        <p:attrNameLst>
                                          <p:attrName>ppt_x</p:attrName>
                                        </p:attrNameLst>
                                      </p:cBhvr>
                                      <p:tavLst>
                                        <p:tav tm="0">
                                          <p:val>
                                            <p:strVal val="#ppt_x"/>
                                          </p:val>
                                        </p:tav>
                                        <p:tav tm="100000">
                                          <p:val>
                                            <p:strVal val="#ppt_x"/>
                                          </p:val>
                                        </p:tav>
                                      </p:tavLst>
                                    </p:anim>
                                    <p:anim calcmode="lin" valueType="num">
                                      <p:cBhvr additive="base">
                                        <p:cTn id="22" dur="500" fill="hold"/>
                                        <p:tgtEl>
                                          <p:spTgt spid="512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128"/>
                                        </p:tgtEl>
                                        <p:attrNameLst>
                                          <p:attrName>style.visibility</p:attrName>
                                        </p:attrNameLst>
                                      </p:cBhvr>
                                      <p:to>
                                        <p:strVal val="visible"/>
                                      </p:to>
                                    </p:set>
                                    <p:anim calcmode="lin" valueType="num">
                                      <p:cBhvr additive="base">
                                        <p:cTn id="35" dur="500" fill="hold"/>
                                        <p:tgtEl>
                                          <p:spTgt spid="5128"/>
                                        </p:tgtEl>
                                        <p:attrNameLst>
                                          <p:attrName>ppt_x</p:attrName>
                                        </p:attrNameLst>
                                      </p:cBhvr>
                                      <p:tavLst>
                                        <p:tav tm="0">
                                          <p:val>
                                            <p:strVal val="#ppt_x"/>
                                          </p:val>
                                        </p:tav>
                                        <p:tav tm="100000">
                                          <p:val>
                                            <p:strVal val="#ppt_x"/>
                                          </p:val>
                                        </p:tav>
                                      </p:tavLst>
                                    </p:anim>
                                    <p:anim calcmode="lin" valueType="num">
                                      <p:cBhvr additive="base">
                                        <p:cTn id="36" dur="500" fill="hold"/>
                                        <p:tgtEl>
                                          <p:spTgt spid="512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126"/>
                                        </p:tgtEl>
                                        <p:attrNameLst>
                                          <p:attrName>style.visibility</p:attrName>
                                        </p:attrNameLst>
                                      </p:cBhvr>
                                      <p:to>
                                        <p:strVal val="visible"/>
                                      </p:to>
                                    </p:set>
                                    <p:anim calcmode="lin" valueType="num">
                                      <p:cBhvr additive="base">
                                        <p:cTn id="49" dur="500" fill="hold"/>
                                        <p:tgtEl>
                                          <p:spTgt spid="5126"/>
                                        </p:tgtEl>
                                        <p:attrNameLst>
                                          <p:attrName>ppt_x</p:attrName>
                                        </p:attrNameLst>
                                      </p:cBhvr>
                                      <p:tavLst>
                                        <p:tav tm="0">
                                          <p:val>
                                            <p:strVal val="#ppt_x"/>
                                          </p:val>
                                        </p:tav>
                                        <p:tav tm="100000">
                                          <p:val>
                                            <p:strVal val="#ppt_x"/>
                                          </p:val>
                                        </p:tav>
                                      </p:tavLst>
                                    </p:anim>
                                    <p:anim calcmode="lin" valueType="num">
                                      <p:cBhvr additive="base">
                                        <p:cTn id="50" dur="500" fill="hold"/>
                                        <p:tgtEl>
                                          <p:spTgt spid="512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500" fill="hold"/>
                                        <p:tgtEl>
                                          <p:spTgt spid="6"/>
                                        </p:tgtEl>
                                        <p:attrNameLst>
                                          <p:attrName>ppt_x</p:attrName>
                                        </p:attrNameLst>
                                      </p:cBhvr>
                                      <p:tavLst>
                                        <p:tav tm="0">
                                          <p:val>
                                            <p:strVal val="#ppt_x"/>
                                          </p:val>
                                        </p:tav>
                                        <p:tav tm="100000">
                                          <p:val>
                                            <p:strVal val="#ppt_x"/>
                                          </p:val>
                                        </p:tav>
                                      </p:tavLst>
                                    </p:anim>
                                    <p:anim calcmode="lin" valueType="num">
                                      <p:cBhvr additive="base">
                                        <p:cTn id="5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P spid="6" grpId="0"/>
      <p:bldP spid="7" grpId="0"/>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8;p49">
            <a:extLst>
              <a:ext uri="{FF2B5EF4-FFF2-40B4-BE49-F238E27FC236}">
                <a16:creationId xmlns:a16="http://schemas.microsoft.com/office/drawing/2014/main" id="{C19D4B42-3FE7-21D5-8841-0A15B8999C97}"/>
              </a:ext>
            </a:extLst>
          </p:cNvPr>
          <p:cNvSpPr txBox="1">
            <a:spLocks/>
          </p:cNvSpPr>
          <p:nvPr/>
        </p:nvSpPr>
        <p:spPr>
          <a:xfrm>
            <a:off x="612465" y="849208"/>
            <a:ext cx="5143442" cy="867110"/>
          </a:xfrm>
          <a:prstGeom prst="rect">
            <a:avLst/>
          </a:prstGeom>
        </p:spPr>
        <p:txBody>
          <a:bodyPr spcFirstLastPara="1" wrap="square" lIns="91425" tIns="91425" rIns="91425" bIns="91425" anchor="ctr" anchorCtr="0">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IN" sz="4000" b="1" dirty="0">
                <a:latin typeface="Arial" panose="020B0604020202020204" pitchFamily="34" charset="0"/>
                <a:cs typeface="Arial" panose="020B0604020202020204" pitchFamily="34" charset="0"/>
              </a:rPr>
              <a:t>Audience Fav Actor</a:t>
            </a:r>
          </a:p>
        </p:txBody>
      </p:sp>
      <p:graphicFrame>
        <p:nvGraphicFramePr>
          <p:cNvPr id="3" name="Table 2">
            <a:extLst>
              <a:ext uri="{FF2B5EF4-FFF2-40B4-BE49-F238E27FC236}">
                <a16:creationId xmlns:a16="http://schemas.microsoft.com/office/drawing/2014/main" id="{D4C3A5D4-A37D-C03C-9196-F8D8216C8F9F}"/>
              </a:ext>
            </a:extLst>
          </p:cNvPr>
          <p:cNvGraphicFramePr>
            <a:graphicFrameLocks noGrp="1"/>
          </p:cNvGraphicFramePr>
          <p:nvPr>
            <p:extLst>
              <p:ext uri="{D42A27DB-BD31-4B8C-83A1-F6EECF244321}">
                <p14:modId xmlns:p14="http://schemas.microsoft.com/office/powerpoint/2010/main" val="4282243967"/>
              </p:ext>
            </p:extLst>
          </p:nvPr>
        </p:nvGraphicFramePr>
        <p:xfrm>
          <a:off x="1249652" y="2061726"/>
          <a:ext cx="4065734" cy="3755037"/>
        </p:xfrm>
        <a:graphic>
          <a:graphicData uri="http://schemas.openxmlformats.org/drawingml/2006/table">
            <a:tbl>
              <a:tblPr>
                <a:tableStyleId>{21E4AEA4-8DFA-4A89-87EB-49C32662AFE0}</a:tableStyleId>
              </a:tblPr>
              <a:tblGrid>
                <a:gridCol w="1888184">
                  <a:extLst>
                    <a:ext uri="{9D8B030D-6E8A-4147-A177-3AD203B41FA5}">
                      <a16:colId xmlns:a16="http://schemas.microsoft.com/office/drawing/2014/main" val="3213211590"/>
                    </a:ext>
                  </a:extLst>
                </a:gridCol>
                <a:gridCol w="2177550">
                  <a:extLst>
                    <a:ext uri="{9D8B030D-6E8A-4147-A177-3AD203B41FA5}">
                      <a16:colId xmlns:a16="http://schemas.microsoft.com/office/drawing/2014/main" val="3346178330"/>
                    </a:ext>
                  </a:extLst>
                </a:gridCol>
              </a:tblGrid>
              <a:tr h="3413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400" b="1" u="none" strike="noStrike" dirty="0">
                          <a:solidFill>
                            <a:srgbClr val="000000"/>
                          </a:solidFill>
                          <a:effectLst/>
                        </a:rPr>
                        <a:t>Lead Actor</a:t>
                      </a:r>
                      <a:endParaRPr lang="en-IN" sz="1400" b="1"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US" sz="1400" b="1" u="none" strike="noStrike" dirty="0">
                          <a:effectLst/>
                        </a:rPr>
                        <a:t>Lead Actor FB Likes</a:t>
                      </a:r>
                      <a:endParaRPr lang="en-US" sz="1400" b="1"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607765244"/>
                  </a:ext>
                </a:extLst>
              </a:tr>
              <a:tr h="3413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Jimmy Bennett</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522000</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3598489126"/>
                  </a:ext>
                </a:extLst>
              </a:tr>
              <a:tr h="3413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Robin Williams</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343000</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520627697"/>
                  </a:ext>
                </a:extLst>
              </a:tr>
              <a:tr h="3413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Robert Downey Jr.</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210000</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1135437248"/>
                  </a:ext>
                </a:extLst>
              </a:tr>
              <a:tr h="3413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Jason Statham</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a:effectLst/>
                        </a:rPr>
                        <a:t>182000</a:t>
                      </a:r>
                      <a:endParaRPr lang="en-IN" sz="1100" b="0" i="0" u="none" strike="noStrike">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1963546035"/>
                  </a:ext>
                </a:extLst>
              </a:tr>
              <a:tr h="3413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J.K. Simmons</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168000</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1593319951"/>
                  </a:ext>
                </a:extLst>
              </a:tr>
              <a:tr h="3413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Christian Bale</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a:effectLst/>
                        </a:rPr>
                        <a:t>161000</a:t>
                      </a:r>
                      <a:endParaRPr lang="en-IN" sz="1100" b="0" i="0" u="none" strike="noStrike">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56420231"/>
                  </a:ext>
                </a:extLst>
              </a:tr>
              <a:tr h="3413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Johnny Depp</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160000</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437248736"/>
                  </a:ext>
                </a:extLst>
              </a:tr>
              <a:tr h="3413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Andrew </a:t>
                      </a:r>
                      <a:r>
                        <a:rPr lang="en-IN" sz="1100" u="none" strike="noStrike" dirty="0" err="1">
                          <a:effectLst/>
                        </a:rPr>
                        <a:t>Fiscella</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137000</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408789434"/>
                  </a:ext>
                </a:extLst>
              </a:tr>
              <a:tr h="3413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Leonardo DiCaprio</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116000</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4025615880"/>
                  </a:ext>
                </a:extLst>
              </a:tr>
              <a:tr h="3413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Scarlett Johansson</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114000</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1777400107"/>
                  </a:ext>
                </a:extLst>
              </a:tr>
            </a:tbl>
          </a:graphicData>
        </a:graphic>
      </p:graphicFrame>
      <p:graphicFrame>
        <p:nvGraphicFramePr>
          <p:cNvPr id="4" name="Chart 3">
            <a:extLst>
              <a:ext uri="{FF2B5EF4-FFF2-40B4-BE49-F238E27FC236}">
                <a16:creationId xmlns:a16="http://schemas.microsoft.com/office/drawing/2014/main" id="{52704094-8414-31F2-0E06-B44E1EAA3FA2}"/>
              </a:ext>
            </a:extLst>
          </p:cNvPr>
          <p:cNvGraphicFramePr>
            <a:graphicFrameLocks/>
          </p:cNvGraphicFramePr>
          <p:nvPr>
            <p:extLst>
              <p:ext uri="{D42A27DB-BD31-4B8C-83A1-F6EECF244321}">
                <p14:modId xmlns:p14="http://schemas.microsoft.com/office/powerpoint/2010/main" val="1007063847"/>
              </p:ext>
            </p:extLst>
          </p:nvPr>
        </p:nvGraphicFramePr>
        <p:xfrm>
          <a:off x="5755907" y="869177"/>
          <a:ext cx="5416158" cy="2681372"/>
        </p:xfrm>
        <a:graphic>
          <a:graphicData uri="http://schemas.openxmlformats.org/drawingml/2006/chart">
            <c:chart xmlns:c="http://schemas.openxmlformats.org/drawingml/2006/chart" xmlns:r="http://schemas.openxmlformats.org/officeDocument/2006/relationships" r:id="rId2"/>
          </a:graphicData>
        </a:graphic>
      </p:graphicFrame>
      <p:pic>
        <p:nvPicPr>
          <p:cNvPr id="4098" name="Picture 2" descr="Jimmy Bennett | Rotten Tomatoes">
            <a:extLst>
              <a:ext uri="{FF2B5EF4-FFF2-40B4-BE49-F238E27FC236}">
                <a16:creationId xmlns:a16="http://schemas.microsoft.com/office/drawing/2014/main" id="{4FB31C87-1532-A0D3-9F31-625AF18660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1943" y="3698708"/>
            <a:ext cx="1209345" cy="16145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0" name="Picture 4" descr="Robin Williams | Rotten Tomatoes">
            <a:extLst>
              <a:ext uri="{FF2B5EF4-FFF2-40B4-BE49-F238E27FC236}">
                <a16:creationId xmlns:a16="http://schemas.microsoft.com/office/drawing/2014/main" id="{0F24B1EB-234C-6C3C-1607-9C64B7811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0741" y="3698707"/>
            <a:ext cx="1209346" cy="16145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2" name="Picture 6" descr="Robert Downey Jr Biography: Rise, Fall and Hollywood Icon">
            <a:extLst>
              <a:ext uri="{FF2B5EF4-FFF2-40B4-BE49-F238E27FC236}">
                <a16:creationId xmlns:a16="http://schemas.microsoft.com/office/drawing/2014/main" id="{D0088B07-6414-1D7A-5214-E36A2C4DBE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9540" y="3698708"/>
            <a:ext cx="1204694" cy="16145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Google Shape;954;p77">
            <a:extLst>
              <a:ext uri="{FF2B5EF4-FFF2-40B4-BE49-F238E27FC236}">
                <a16:creationId xmlns:a16="http://schemas.microsoft.com/office/drawing/2014/main" id="{1819E276-146A-9464-32D7-DD51A4B8E143}"/>
              </a:ext>
            </a:extLst>
          </p:cNvPr>
          <p:cNvSpPr txBox="1">
            <a:spLocks/>
          </p:cNvSpPr>
          <p:nvPr/>
        </p:nvSpPr>
        <p:spPr>
          <a:xfrm>
            <a:off x="6138678" y="5684925"/>
            <a:ext cx="1484861" cy="263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oppins"/>
              <a:buChar char="●"/>
              <a:defRPr sz="14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lgn="ctr">
              <a:buFont typeface="Poppins"/>
              <a:buNone/>
            </a:pPr>
            <a:r>
              <a:rPr lang="en-IN" sz="1200" b="1" dirty="0"/>
              <a:t>Jimmy Bennett</a:t>
            </a:r>
          </a:p>
        </p:txBody>
      </p:sp>
      <p:sp>
        <p:nvSpPr>
          <p:cNvPr id="6" name="Google Shape;954;p77">
            <a:extLst>
              <a:ext uri="{FF2B5EF4-FFF2-40B4-BE49-F238E27FC236}">
                <a16:creationId xmlns:a16="http://schemas.microsoft.com/office/drawing/2014/main" id="{06E0101B-BE4E-3C14-064A-D738E74C8CCB}"/>
              </a:ext>
            </a:extLst>
          </p:cNvPr>
          <p:cNvSpPr txBox="1">
            <a:spLocks/>
          </p:cNvSpPr>
          <p:nvPr/>
        </p:nvSpPr>
        <p:spPr>
          <a:xfrm>
            <a:off x="7962983" y="5684925"/>
            <a:ext cx="1484861" cy="263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oppins"/>
              <a:buChar char="●"/>
              <a:defRPr sz="14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lgn="ctr">
              <a:buFont typeface="Poppins"/>
              <a:buNone/>
            </a:pPr>
            <a:r>
              <a:rPr lang="en-IN" sz="1200" b="1" dirty="0"/>
              <a:t>Robin Williams</a:t>
            </a:r>
          </a:p>
        </p:txBody>
      </p:sp>
      <p:sp>
        <p:nvSpPr>
          <p:cNvPr id="7" name="Google Shape;954;p77">
            <a:extLst>
              <a:ext uri="{FF2B5EF4-FFF2-40B4-BE49-F238E27FC236}">
                <a16:creationId xmlns:a16="http://schemas.microsoft.com/office/drawing/2014/main" id="{33B4A934-D375-862C-FC56-09E18DD8AC1B}"/>
              </a:ext>
            </a:extLst>
          </p:cNvPr>
          <p:cNvSpPr txBox="1">
            <a:spLocks/>
          </p:cNvSpPr>
          <p:nvPr/>
        </p:nvSpPr>
        <p:spPr>
          <a:xfrm>
            <a:off x="9789456" y="5723753"/>
            <a:ext cx="1597230" cy="2248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oppins"/>
              <a:buChar char="●"/>
              <a:defRPr sz="14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indent="0" algn="ctr">
              <a:buFont typeface="Poppins"/>
              <a:buNone/>
            </a:pPr>
            <a:r>
              <a:rPr lang="en-IN" sz="1200" b="1" dirty="0"/>
              <a:t>Robert Downey Jr.</a:t>
            </a:r>
          </a:p>
        </p:txBody>
      </p:sp>
      <p:sp>
        <p:nvSpPr>
          <p:cNvPr id="8" name="Google Shape;438;p49">
            <a:extLst>
              <a:ext uri="{FF2B5EF4-FFF2-40B4-BE49-F238E27FC236}">
                <a16:creationId xmlns:a16="http://schemas.microsoft.com/office/drawing/2014/main" id="{F3ACB0CF-3503-F4C8-5213-D2FBF7559EB9}"/>
              </a:ext>
            </a:extLst>
          </p:cNvPr>
          <p:cNvSpPr txBox="1">
            <a:spLocks/>
          </p:cNvSpPr>
          <p:nvPr/>
        </p:nvSpPr>
        <p:spPr>
          <a:xfrm>
            <a:off x="9399375" y="3717661"/>
            <a:ext cx="740461" cy="418712"/>
          </a:xfrm>
          <a:prstGeom prst="rect">
            <a:avLst/>
          </a:prstGeom>
        </p:spPr>
        <p:txBody>
          <a:bodyPr spcFirstLastPara="1" wrap="square" lIns="91425" tIns="91425" rIns="91425" bIns="91425" anchor="ctr" anchorCtr="0">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3.</a:t>
            </a:r>
          </a:p>
        </p:txBody>
      </p:sp>
      <p:sp>
        <p:nvSpPr>
          <p:cNvPr id="9" name="Google Shape;438;p49">
            <a:extLst>
              <a:ext uri="{FF2B5EF4-FFF2-40B4-BE49-F238E27FC236}">
                <a16:creationId xmlns:a16="http://schemas.microsoft.com/office/drawing/2014/main" id="{D681C664-1557-4760-9880-D189266602FA}"/>
              </a:ext>
            </a:extLst>
          </p:cNvPr>
          <p:cNvSpPr txBox="1">
            <a:spLocks/>
          </p:cNvSpPr>
          <p:nvPr/>
        </p:nvSpPr>
        <p:spPr>
          <a:xfrm>
            <a:off x="5725769" y="3717661"/>
            <a:ext cx="740461" cy="418712"/>
          </a:xfrm>
          <a:prstGeom prst="rect">
            <a:avLst/>
          </a:prstGeom>
        </p:spPr>
        <p:txBody>
          <a:bodyPr spcFirstLastPara="1" wrap="square" lIns="91425" tIns="91425" rIns="91425" bIns="91425" anchor="ctr" anchorCtr="0">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1.</a:t>
            </a:r>
          </a:p>
        </p:txBody>
      </p:sp>
      <p:sp>
        <p:nvSpPr>
          <p:cNvPr id="10" name="Google Shape;438;p49">
            <a:extLst>
              <a:ext uri="{FF2B5EF4-FFF2-40B4-BE49-F238E27FC236}">
                <a16:creationId xmlns:a16="http://schemas.microsoft.com/office/drawing/2014/main" id="{D427B6A0-FD30-8771-3038-B6593A40795D}"/>
              </a:ext>
            </a:extLst>
          </p:cNvPr>
          <p:cNvSpPr txBox="1">
            <a:spLocks/>
          </p:cNvSpPr>
          <p:nvPr/>
        </p:nvSpPr>
        <p:spPr>
          <a:xfrm>
            <a:off x="7592752" y="3717661"/>
            <a:ext cx="740461" cy="418712"/>
          </a:xfrm>
          <a:prstGeom prst="rect">
            <a:avLst/>
          </a:prstGeom>
        </p:spPr>
        <p:txBody>
          <a:bodyPr spcFirstLastPara="1" wrap="square" lIns="91425" tIns="91425" rIns="91425" bIns="91425" anchor="ctr" anchorCtr="0">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t>2.</a:t>
            </a:r>
          </a:p>
        </p:txBody>
      </p:sp>
      <p:cxnSp>
        <p:nvCxnSpPr>
          <p:cNvPr id="16" name="Straight Connector 15">
            <a:extLst>
              <a:ext uri="{FF2B5EF4-FFF2-40B4-BE49-F238E27FC236}">
                <a16:creationId xmlns:a16="http://schemas.microsoft.com/office/drawing/2014/main" id="{95759948-25ED-F65F-909D-1728C0159110}"/>
              </a:ext>
            </a:extLst>
          </p:cNvPr>
          <p:cNvCxnSpPr/>
          <p:nvPr/>
        </p:nvCxnSpPr>
        <p:spPr>
          <a:xfrm>
            <a:off x="770021" y="1658566"/>
            <a:ext cx="4822257"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5118385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098"/>
                                        </p:tgtEl>
                                        <p:attrNameLst>
                                          <p:attrName>style.visibility</p:attrName>
                                        </p:attrNameLst>
                                      </p:cBhvr>
                                      <p:to>
                                        <p:strVal val="visible"/>
                                      </p:to>
                                    </p:set>
                                    <p:anim calcmode="lin" valueType="num">
                                      <p:cBhvr additive="base">
                                        <p:cTn id="21" dur="500" fill="hold"/>
                                        <p:tgtEl>
                                          <p:spTgt spid="4098"/>
                                        </p:tgtEl>
                                        <p:attrNameLst>
                                          <p:attrName>ppt_x</p:attrName>
                                        </p:attrNameLst>
                                      </p:cBhvr>
                                      <p:tavLst>
                                        <p:tav tm="0">
                                          <p:val>
                                            <p:strVal val="#ppt_x"/>
                                          </p:val>
                                        </p:tav>
                                        <p:tav tm="100000">
                                          <p:val>
                                            <p:strVal val="#ppt_x"/>
                                          </p:val>
                                        </p:tav>
                                      </p:tavLst>
                                    </p:anim>
                                    <p:anim calcmode="lin" valueType="num">
                                      <p:cBhvr additive="base">
                                        <p:cTn id="22" dur="500" fill="hold"/>
                                        <p:tgtEl>
                                          <p:spTgt spid="409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100"/>
                                        </p:tgtEl>
                                        <p:attrNameLst>
                                          <p:attrName>style.visibility</p:attrName>
                                        </p:attrNameLst>
                                      </p:cBhvr>
                                      <p:to>
                                        <p:strVal val="visible"/>
                                      </p:to>
                                    </p:set>
                                    <p:anim calcmode="lin" valueType="num">
                                      <p:cBhvr additive="base">
                                        <p:cTn id="35" dur="500" fill="hold"/>
                                        <p:tgtEl>
                                          <p:spTgt spid="4100"/>
                                        </p:tgtEl>
                                        <p:attrNameLst>
                                          <p:attrName>ppt_x</p:attrName>
                                        </p:attrNameLst>
                                      </p:cBhvr>
                                      <p:tavLst>
                                        <p:tav tm="0">
                                          <p:val>
                                            <p:strVal val="#ppt_x"/>
                                          </p:val>
                                        </p:tav>
                                        <p:tav tm="100000">
                                          <p:val>
                                            <p:strVal val="#ppt_x"/>
                                          </p:val>
                                        </p:tav>
                                      </p:tavLst>
                                    </p:anim>
                                    <p:anim calcmode="lin" valueType="num">
                                      <p:cBhvr additive="base">
                                        <p:cTn id="36" dur="500" fill="hold"/>
                                        <p:tgtEl>
                                          <p:spTgt spid="410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102"/>
                                        </p:tgtEl>
                                        <p:attrNameLst>
                                          <p:attrName>style.visibility</p:attrName>
                                        </p:attrNameLst>
                                      </p:cBhvr>
                                      <p:to>
                                        <p:strVal val="visible"/>
                                      </p:to>
                                    </p:set>
                                    <p:anim calcmode="lin" valueType="num">
                                      <p:cBhvr additive="base">
                                        <p:cTn id="49" dur="500" fill="hold"/>
                                        <p:tgtEl>
                                          <p:spTgt spid="4102"/>
                                        </p:tgtEl>
                                        <p:attrNameLst>
                                          <p:attrName>ppt_x</p:attrName>
                                        </p:attrNameLst>
                                      </p:cBhvr>
                                      <p:tavLst>
                                        <p:tav tm="0">
                                          <p:val>
                                            <p:strVal val="#ppt_x"/>
                                          </p:val>
                                        </p:tav>
                                        <p:tav tm="100000">
                                          <p:val>
                                            <p:strVal val="#ppt_x"/>
                                          </p:val>
                                        </p:tav>
                                      </p:tavLst>
                                    </p:anim>
                                    <p:anim calcmode="lin" valueType="num">
                                      <p:cBhvr additive="base">
                                        <p:cTn id="50" dur="500" fill="hold"/>
                                        <p:tgtEl>
                                          <p:spTgt spid="410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8;p49">
            <a:extLst>
              <a:ext uri="{FF2B5EF4-FFF2-40B4-BE49-F238E27FC236}">
                <a16:creationId xmlns:a16="http://schemas.microsoft.com/office/drawing/2014/main" id="{CDC7E3B5-527E-2681-50FE-4B3C6804D0D3}"/>
              </a:ext>
            </a:extLst>
          </p:cNvPr>
          <p:cNvSpPr txBox="1">
            <a:spLocks/>
          </p:cNvSpPr>
          <p:nvPr/>
        </p:nvSpPr>
        <p:spPr>
          <a:xfrm>
            <a:off x="1706880" y="354584"/>
            <a:ext cx="8778239" cy="1464591"/>
          </a:xfrm>
          <a:prstGeom prst="rect">
            <a:avLst/>
          </a:prstGeom>
        </p:spPr>
        <p:txBody>
          <a:bodyPr spcFirstLastPara="1" wrap="square" lIns="91425" tIns="91425" rIns="91425" bIns="91425" anchor="ctr" anchorCtr="0">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IN" sz="3600" b="1" dirty="0">
                <a:latin typeface="Arial" panose="020B0604020202020204" pitchFamily="34" charset="0"/>
                <a:cs typeface="Arial" panose="020B0604020202020204" pitchFamily="34" charset="0"/>
              </a:rPr>
              <a:t>Facebook Likes impact of Revenue</a:t>
            </a:r>
          </a:p>
        </p:txBody>
      </p:sp>
      <p:graphicFrame>
        <p:nvGraphicFramePr>
          <p:cNvPr id="3" name="Table 2">
            <a:extLst>
              <a:ext uri="{FF2B5EF4-FFF2-40B4-BE49-F238E27FC236}">
                <a16:creationId xmlns:a16="http://schemas.microsoft.com/office/drawing/2014/main" id="{60500887-D238-81A9-D769-BAD9BA9C1FCC}"/>
              </a:ext>
            </a:extLst>
          </p:cNvPr>
          <p:cNvGraphicFramePr>
            <a:graphicFrameLocks noGrp="1"/>
          </p:cNvGraphicFramePr>
          <p:nvPr>
            <p:extLst>
              <p:ext uri="{D42A27DB-BD31-4B8C-83A1-F6EECF244321}">
                <p14:modId xmlns:p14="http://schemas.microsoft.com/office/powerpoint/2010/main" val="416065916"/>
              </p:ext>
            </p:extLst>
          </p:nvPr>
        </p:nvGraphicFramePr>
        <p:xfrm>
          <a:off x="1311936" y="1696719"/>
          <a:ext cx="4916144" cy="4132260"/>
        </p:xfrm>
        <a:graphic>
          <a:graphicData uri="http://schemas.openxmlformats.org/drawingml/2006/table">
            <a:tbl>
              <a:tblPr>
                <a:tableStyleId>{21E4AEA4-8DFA-4A89-87EB-49C32662AFE0}</a:tableStyleId>
              </a:tblPr>
              <a:tblGrid>
                <a:gridCol w="1445925">
                  <a:extLst>
                    <a:ext uri="{9D8B030D-6E8A-4147-A177-3AD203B41FA5}">
                      <a16:colId xmlns:a16="http://schemas.microsoft.com/office/drawing/2014/main" val="3510664719"/>
                    </a:ext>
                  </a:extLst>
                </a:gridCol>
                <a:gridCol w="1247110">
                  <a:extLst>
                    <a:ext uri="{9D8B030D-6E8A-4147-A177-3AD203B41FA5}">
                      <a16:colId xmlns:a16="http://schemas.microsoft.com/office/drawing/2014/main" val="1350490061"/>
                    </a:ext>
                  </a:extLst>
                </a:gridCol>
                <a:gridCol w="2223109">
                  <a:extLst>
                    <a:ext uri="{9D8B030D-6E8A-4147-A177-3AD203B41FA5}">
                      <a16:colId xmlns:a16="http://schemas.microsoft.com/office/drawing/2014/main" val="3418486342"/>
                    </a:ext>
                  </a:extLst>
                </a:gridCol>
              </a:tblGrid>
              <a:tr h="22957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400" b="1" u="none" strike="noStrike" dirty="0">
                          <a:solidFill>
                            <a:srgbClr val="000000"/>
                          </a:solidFill>
                          <a:effectLst/>
                        </a:rPr>
                        <a:t>Genre</a:t>
                      </a:r>
                      <a:endParaRPr lang="en-IN" sz="1400" b="1"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400" b="1" u="none" strike="noStrike" dirty="0">
                          <a:effectLst/>
                        </a:rPr>
                        <a:t>Likes Count</a:t>
                      </a:r>
                      <a:endParaRPr lang="en-IN" sz="1400" b="1"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400" b="1" u="none" strike="noStrike" dirty="0">
                          <a:effectLst/>
                        </a:rPr>
                        <a:t>Gross Revenue</a:t>
                      </a:r>
                      <a:endParaRPr lang="en-IN" sz="1400" b="1"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769883154"/>
                  </a:ext>
                </a:extLst>
              </a:tr>
              <a:tr h="22957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Action</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12573461</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$67,54,08,90,818</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1103285922"/>
                  </a:ext>
                </a:extLst>
              </a:tr>
              <a:tr h="22957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Comedy</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10309502</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a:effectLst/>
                        </a:rPr>
                        <a:t>$38,02,79,93,497</a:t>
                      </a:r>
                      <a:endParaRPr lang="en-IN" sz="1100" b="0" i="0" u="none" strike="noStrike">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583292725"/>
                  </a:ext>
                </a:extLst>
              </a:tr>
              <a:tr h="22957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Drama</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7602729</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a:effectLst/>
                        </a:rPr>
                        <a:t>$20,04,54,18,442</a:t>
                      </a:r>
                      <a:endParaRPr lang="en-IN" sz="1100" b="0" i="0" u="none" strike="noStrike">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3390898767"/>
                  </a:ext>
                </a:extLst>
              </a:tr>
              <a:tr h="22957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Adventure</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a:effectLst/>
                        </a:rPr>
                        <a:t>4622420</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$30,97,13,35,977</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3326309558"/>
                  </a:ext>
                </a:extLst>
              </a:tr>
              <a:tr h="22957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Crime</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a:effectLst/>
                        </a:rPr>
                        <a:t>3433598</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$8,11,97,07,029</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1464760459"/>
                  </a:ext>
                </a:extLst>
              </a:tr>
              <a:tr h="22957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Biography</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3122882</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$7,49,49,03,091</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85900669"/>
                  </a:ext>
                </a:extLst>
              </a:tr>
              <a:tr h="22957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Horror</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1128959</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a:effectLst/>
                        </a:rPr>
                        <a:t>$5,19,89,71,387</a:t>
                      </a:r>
                      <a:endParaRPr lang="en-IN" sz="1100" b="0" i="0" u="none" strike="noStrike">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720149979"/>
                  </a:ext>
                </a:extLst>
              </a:tr>
              <a:tr h="22957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Animation</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551877</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$3,81,06,74,545</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963577128"/>
                  </a:ext>
                </a:extLst>
              </a:tr>
              <a:tr h="22957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Mystery</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318998</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a:effectLst/>
                        </a:rPr>
                        <a:t>$1,12,79,63,819</a:t>
                      </a:r>
                      <a:endParaRPr lang="en-IN" sz="1100" b="0" i="0" u="none" strike="noStrike">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604139246"/>
                  </a:ext>
                </a:extLst>
              </a:tr>
              <a:tr h="22957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Fantasy</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263340</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a:effectLst/>
                        </a:rPr>
                        <a:t>$1,39,98,95,199</a:t>
                      </a:r>
                      <a:endParaRPr lang="en-IN" sz="1100" b="0" i="0" u="none" strike="noStrike">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383302552"/>
                  </a:ext>
                </a:extLst>
              </a:tr>
              <a:tr h="22957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Sci-Fi</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50061</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a:effectLst/>
                        </a:rPr>
                        <a:t>$20,85,74,725</a:t>
                      </a:r>
                      <a:endParaRPr lang="en-IN" sz="1100" b="0" i="0" u="none" strike="noStrike">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1159290902"/>
                  </a:ext>
                </a:extLst>
              </a:tr>
              <a:tr h="22957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Western</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49376</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a:effectLst/>
                        </a:rPr>
                        <a:t>$4,77,43,768</a:t>
                      </a:r>
                      <a:endParaRPr lang="en-IN" sz="1100" b="0" i="0" u="none" strike="noStrike">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3888136830"/>
                  </a:ext>
                </a:extLst>
              </a:tr>
              <a:tr h="22957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Documentary</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43241</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a:effectLst/>
                        </a:rPr>
                        <a:t>$54,82,15,042</a:t>
                      </a:r>
                      <a:endParaRPr lang="en-IN" sz="1100" b="0" i="0" u="none" strike="noStrike">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1523736696"/>
                  </a:ext>
                </a:extLst>
              </a:tr>
              <a:tr h="22957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Family</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21591</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a:effectLst/>
                        </a:rPr>
                        <a:t>$44,74,81,433</a:t>
                      </a:r>
                      <a:endParaRPr lang="en-IN" sz="1100" b="0" i="0" u="none" strike="noStrike">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546079533"/>
                  </a:ext>
                </a:extLst>
              </a:tr>
              <a:tr h="22957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Romance</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16866</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a:effectLst/>
                        </a:rPr>
                        <a:t>$6,26,59,016</a:t>
                      </a:r>
                      <a:endParaRPr lang="en-IN" sz="1100" b="0" i="0" u="none" strike="noStrike">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914123598"/>
                  </a:ext>
                </a:extLst>
              </a:tr>
              <a:tr h="22957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Musical</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5356</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a:effectLst/>
                        </a:rPr>
                        <a:t>$18,41,68,000</a:t>
                      </a:r>
                      <a:endParaRPr lang="en-IN" sz="1100" b="0" i="0" u="none" strike="noStrike">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747312310"/>
                  </a:ext>
                </a:extLst>
              </a:tr>
              <a:tr h="22957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Thriller</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4077</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$1,21,539</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386559554"/>
                  </a:ext>
                </a:extLst>
              </a:tr>
            </a:tbl>
          </a:graphicData>
        </a:graphic>
      </p:graphicFrame>
      <p:graphicFrame>
        <p:nvGraphicFramePr>
          <p:cNvPr id="4" name="Chart 3">
            <a:extLst>
              <a:ext uri="{FF2B5EF4-FFF2-40B4-BE49-F238E27FC236}">
                <a16:creationId xmlns:a16="http://schemas.microsoft.com/office/drawing/2014/main" id="{A5D15514-E05B-724E-E329-3232FD28DFF4}"/>
              </a:ext>
            </a:extLst>
          </p:cNvPr>
          <p:cNvGraphicFramePr>
            <a:graphicFrameLocks/>
          </p:cNvGraphicFramePr>
          <p:nvPr>
            <p:extLst>
              <p:ext uri="{D42A27DB-BD31-4B8C-83A1-F6EECF244321}">
                <p14:modId xmlns:p14="http://schemas.microsoft.com/office/powerpoint/2010/main" val="1436936609"/>
              </p:ext>
            </p:extLst>
          </p:nvPr>
        </p:nvGraphicFramePr>
        <p:xfrm>
          <a:off x="6410960" y="1819175"/>
          <a:ext cx="4825999" cy="3677385"/>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a:extLst>
              <a:ext uri="{FF2B5EF4-FFF2-40B4-BE49-F238E27FC236}">
                <a16:creationId xmlns:a16="http://schemas.microsoft.com/office/drawing/2014/main" id="{F7B06E91-FC75-ECD7-664A-BADEA7AC44EA}"/>
              </a:ext>
            </a:extLst>
          </p:cNvPr>
          <p:cNvPicPr>
            <a:picLocks noChangeAspect="1"/>
          </p:cNvPicPr>
          <p:nvPr/>
        </p:nvPicPr>
        <p:blipFill>
          <a:blip r:embed="rId3"/>
          <a:stretch>
            <a:fillRect/>
          </a:stretch>
        </p:blipFill>
        <p:spPr>
          <a:xfrm>
            <a:off x="1072459" y="1361440"/>
            <a:ext cx="10047079" cy="24386"/>
          </a:xfrm>
          <a:prstGeom prst="rect">
            <a:avLst/>
          </a:prstGeom>
        </p:spPr>
      </p:pic>
    </p:spTree>
    <p:extLst>
      <p:ext uri="{BB962C8B-B14F-4D97-AF65-F5344CB8AC3E}">
        <p14:creationId xmlns:p14="http://schemas.microsoft.com/office/powerpoint/2010/main" val="409016137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A76E01-3D18-3E82-665A-6ECC99E18BC8}"/>
              </a:ext>
            </a:extLst>
          </p:cNvPr>
          <p:cNvPicPr>
            <a:picLocks noChangeAspect="1"/>
          </p:cNvPicPr>
          <p:nvPr/>
        </p:nvPicPr>
        <p:blipFill>
          <a:blip r:embed="rId2"/>
          <a:stretch>
            <a:fillRect/>
          </a:stretch>
        </p:blipFill>
        <p:spPr>
          <a:xfrm>
            <a:off x="3547650" y="1630973"/>
            <a:ext cx="5096698" cy="4346825"/>
          </a:xfrm>
          <a:prstGeom prst="rect">
            <a:avLst/>
          </a:prstGeom>
        </p:spPr>
      </p:pic>
      <p:sp>
        <p:nvSpPr>
          <p:cNvPr id="5" name="TextBox 4">
            <a:extLst>
              <a:ext uri="{FF2B5EF4-FFF2-40B4-BE49-F238E27FC236}">
                <a16:creationId xmlns:a16="http://schemas.microsoft.com/office/drawing/2014/main" id="{C7934D03-570B-6772-BB19-9452CCC1F17F}"/>
              </a:ext>
            </a:extLst>
          </p:cNvPr>
          <p:cNvSpPr txBox="1"/>
          <p:nvPr/>
        </p:nvSpPr>
        <p:spPr>
          <a:xfrm>
            <a:off x="969343" y="817500"/>
            <a:ext cx="10253311" cy="461665"/>
          </a:xfrm>
          <a:prstGeom prst="rect">
            <a:avLst/>
          </a:prstGeom>
          <a:solidFill>
            <a:schemeClr val="bg1">
              <a:lumMod val="85000"/>
            </a:schemeClr>
          </a:solidFill>
        </p:spPr>
        <p:txBody>
          <a:bodyPr wrap="square">
            <a:spAutoFit/>
          </a:bodyPr>
          <a:lstStyle/>
          <a:p>
            <a:pPr algn="ctr"/>
            <a:r>
              <a:rPr lang="en-IN" sz="2400" b="1" dirty="0">
                <a:latin typeface="Arial" panose="020B0604020202020204" pitchFamily="34" charset="0"/>
                <a:cs typeface="Arial" panose="020B0604020202020204" pitchFamily="34" charset="0"/>
              </a:rPr>
              <a:t>Relationship between Social media and Movie Revenue :</a:t>
            </a:r>
          </a:p>
        </p:txBody>
      </p:sp>
      <p:sp>
        <p:nvSpPr>
          <p:cNvPr id="7" name="TextBox 6">
            <a:extLst>
              <a:ext uri="{FF2B5EF4-FFF2-40B4-BE49-F238E27FC236}">
                <a16:creationId xmlns:a16="http://schemas.microsoft.com/office/drawing/2014/main" id="{ADDEFE9B-F628-D024-D99B-F7139B1017D7}"/>
              </a:ext>
            </a:extLst>
          </p:cNvPr>
          <p:cNvSpPr txBox="1"/>
          <p:nvPr/>
        </p:nvSpPr>
        <p:spPr>
          <a:xfrm>
            <a:off x="969343" y="1419116"/>
            <a:ext cx="10253311" cy="4770537"/>
          </a:xfrm>
          <a:prstGeom prst="rect">
            <a:avLst/>
          </a:prstGeom>
          <a:noFill/>
        </p:spPr>
        <p:txBody>
          <a:bodyPr wrap="square">
            <a:spAutoFit/>
          </a:bodyPr>
          <a:lstStyle/>
          <a:p>
            <a:pPr algn="just"/>
            <a:r>
              <a:rPr lang="en-US" sz="1600" b="0" i="0" dirty="0">
                <a:solidFill>
                  <a:schemeClr val="tx1">
                    <a:lumMod val="95000"/>
                    <a:lumOff val="5000"/>
                  </a:schemeClr>
                </a:solidFill>
                <a:effectLst/>
                <a:latin typeface="Arial" panose="020B0604020202020204" pitchFamily="34" charset="0"/>
                <a:cs typeface="Arial" panose="020B0604020202020204" pitchFamily="34" charset="0"/>
              </a:rPr>
              <a:t>The relationship between social media presence and movie revenue is complex and multifaceted. Social media can significantly impact a movie's success through various channels. Here are some ways in which social media can influence movie revenue:</a:t>
            </a:r>
          </a:p>
          <a:p>
            <a:pPr algn="just">
              <a:buFont typeface="+mj-lt"/>
              <a:buAutoNum type="arabicPeriod"/>
            </a:pPr>
            <a:r>
              <a:rPr lang="en-US" sz="1600" b="1" i="0" dirty="0">
                <a:solidFill>
                  <a:schemeClr val="tx1">
                    <a:lumMod val="95000"/>
                    <a:lumOff val="5000"/>
                  </a:schemeClr>
                </a:solidFill>
                <a:effectLst/>
                <a:latin typeface="Arial" panose="020B0604020202020204" pitchFamily="34" charset="0"/>
                <a:cs typeface="Arial" panose="020B0604020202020204" pitchFamily="34" charset="0"/>
              </a:rPr>
              <a:t>Marketing and Promotion:</a:t>
            </a: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 Social media platforms provide an effective means for film studios to market and promote their movies. Trailers, teasers, posters, and behind-the-scenes content can be shared widely, generating buzz and anticipation among potential viewers.</a:t>
            </a:r>
          </a:p>
          <a:p>
            <a:pPr algn="just">
              <a:buFont typeface="+mj-lt"/>
              <a:buAutoNum type="arabicPeriod"/>
            </a:pPr>
            <a:r>
              <a:rPr lang="en-US" sz="1600" b="1" i="0" dirty="0">
                <a:solidFill>
                  <a:schemeClr val="tx1">
                    <a:lumMod val="95000"/>
                    <a:lumOff val="5000"/>
                  </a:schemeClr>
                </a:solidFill>
                <a:effectLst/>
                <a:latin typeface="Arial" panose="020B0604020202020204" pitchFamily="34" charset="0"/>
                <a:cs typeface="Arial" panose="020B0604020202020204" pitchFamily="34" charset="0"/>
              </a:rPr>
              <a:t>Audience Engagement:</a:t>
            </a: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 Social media allows for direct interaction with the audience. Engaging with fans, responding to comments, and running promotional campaigns can create a sense of community and loyalty around a movie. </a:t>
            </a:r>
          </a:p>
          <a:p>
            <a:pPr algn="just">
              <a:buFont typeface="+mj-lt"/>
              <a:buAutoNum type="arabicPeriod"/>
            </a:pPr>
            <a:r>
              <a:rPr lang="en-US" sz="1600" b="1" i="0" dirty="0">
                <a:solidFill>
                  <a:schemeClr val="tx1">
                    <a:lumMod val="95000"/>
                    <a:lumOff val="5000"/>
                  </a:schemeClr>
                </a:solidFill>
                <a:effectLst/>
                <a:latin typeface="Arial" panose="020B0604020202020204" pitchFamily="34" charset="0"/>
                <a:cs typeface="Arial" panose="020B0604020202020204" pitchFamily="34" charset="0"/>
              </a:rPr>
              <a:t>Awareness and Visibility:</a:t>
            </a: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 A strong social media presence can increase a movie's visibility and awareness. Trending hashtags, social media challenges, and other viral marketing techniques can help a movie stand out in a crowded entertainment landscape.</a:t>
            </a:r>
          </a:p>
          <a:p>
            <a:pPr algn="just">
              <a:buFont typeface="+mj-lt"/>
              <a:buAutoNum type="arabicPeriod"/>
            </a:pPr>
            <a:r>
              <a:rPr lang="en-US" sz="1600" b="1" i="0" dirty="0">
                <a:solidFill>
                  <a:schemeClr val="tx1">
                    <a:lumMod val="95000"/>
                    <a:lumOff val="5000"/>
                  </a:schemeClr>
                </a:solidFill>
                <a:effectLst/>
                <a:latin typeface="Arial" panose="020B0604020202020204" pitchFamily="34" charset="0"/>
                <a:cs typeface="Arial" panose="020B0604020202020204" pitchFamily="34" charset="0"/>
              </a:rPr>
              <a:t>Influencer Marketing:</a:t>
            </a: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 Collaborating with social media influencers and celebrities to promote a film can reach a broader audience. </a:t>
            </a:r>
          </a:p>
          <a:p>
            <a:pPr algn="just">
              <a:buFont typeface="+mj-lt"/>
              <a:buAutoNum type="arabicPeriod"/>
            </a:pPr>
            <a:r>
              <a:rPr lang="en-US" sz="1600" b="1" i="0" dirty="0">
                <a:solidFill>
                  <a:schemeClr val="tx1">
                    <a:lumMod val="95000"/>
                    <a:lumOff val="5000"/>
                  </a:schemeClr>
                </a:solidFill>
                <a:effectLst/>
                <a:latin typeface="Arial" panose="020B0604020202020204" pitchFamily="34" charset="0"/>
                <a:cs typeface="Arial" panose="020B0604020202020204" pitchFamily="34" charset="0"/>
              </a:rPr>
              <a:t>Real-Time Feedback:</a:t>
            </a: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 Social media provides a platform for immediate audience feedback. Studios can gauge audience reactions, adjust marketing strategies, and even make last-minute changes based on the response from social media platforms.</a:t>
            </a:r>
          </a:p>
          <a:p>
            <a:pPr algn="just"/>
            <a:r>
              <a:rPr lang="en-US" sz="1600" b="0" i="0" dirty="0">
                <a:solidFill>
                  <a:schemeClr val="tx1">
                    <a:lumMod val="95000"/>
                    <a:lumOff val="5000"/>
                  </a:schemeClr>
                </a:solidFill>
                <a:effectLst/>
                <a:latin typeface="Arial" panose="020B0604020202020204" pitchFamily="34" charset="0"/>
                <a:cs typeface="Arial" panose="020B0604020202020204" pitchFamily="34" charset="0"/>
              </a:rPr>
              <a:t>In conclusion, social media strategy can contribute significantly to a movie's success, it should be part of a broader and well-rounded marketing campaign. </a:t>
            </a:r>
            <a:endParaRPr lang="en-US" sz="1400"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7842482"/>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44;p50">
            <a:extLst>
              <a:ext uri="{FF2B5EF4-FFF2-40B4-BE49-F238E27FC236}">
                <a16:creationId xmlns:a16="http://schemas.microsoft.com/office/drawing/2014/main" id="{FB64B11B-01E0-7DE2-093B-79DDCA42FC00}"/>
              </a:ext>
            </a:extLst>
          </p:cNvPr>
          <p:cNvSpPr txBox="1">
            <a:spLocks/>
          </p:cNvSpPr>
          <p:nvPr/>
        </p:nvSpPr>
        <p:spPr>
          <a:xfrm>
            <a:off x="1152018" y="616007"/>
            <a:ext cx="9887964" cy="572700"/>
          </a:xfrm>
          <a:prstGeom prst="rect">
            <a:avLst/>
          </a:prstGeom>
        </p:spPr>
        <p:txBody>
          <a:bodyPr spcFirstLastPara="1" wrap="square" lIns="91425" tIns="91425" rIns="91425" bIns="91425" anchor="ctr" anchorCtr="0">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3600" b="1" dirty="0">
                <a:latin typeface="Arial" panose="020B0604020202020204" pitchFamily="34" charset="0"/>
                <a:cs typeface="Arial" panose="020B0604020202020204" pitchFamily="34" charset="0"/>
              </a:rPr>
              <a:t>“India Unveiled : A Cinematic Journey 2015”</a:t>
            </a:r>
          </a:p>
        </p:txBody>
      </p:sp>
      <p:graphicFrame>
        <p:nvGraphicFramePr>
          <p:cNvPr id="3" name="Table 2">
            <a:extLst>
              <a:ext uri="{FF2B5EF4-FFF2-40B4-BE49-F238E27FC236}">
                <a16:creationId xmlns:a16="http://schemas.microsoft.com/office/drawing/2014/main" id="{42FF72A6-1549-1121-FBEE-3E8563BC0918}"/>
              </a:ext>
            </a:extLst>
          </p:cNvPr>
          <p:cNvGraphicFramePr>
            <a:graphicFrameLocks noGrp="1"/>
          </p:cNvGraphicFramePr>
          <p:nvPr>
            <p:extLst>
              <p:ext uri="{D42A27DB-BD31-4B8C-83A1-F6EECF244321}">
                <p14:modId xmlns:p14="http://schemas.microsoft.com/office/powerpoint/2010/main" val="3656534092"/>
              </p:ext>
            </p:extLst>
          </p:nvPr>
        </p:nvGraphicFramePr>
        <p:xfrm>
          <a:off x="1324911" y="1422400"/>
          <a:ext cx="5766769" cy="4533243"/>
        </p:xfrm>
        <a:graphic>
          <a:graphicData uri="http://schemas.openxmlformats.org/drawingml/2006/table">
            <a:tbl>
              <a:tblPr>
                <a:tableStyleId>{C083E6E3-FA7D-4D7B-A595-EF9225AFEA82}</a:tableStyleId>
              </a:tblPr>
              <a:tblGrid>
                <a:gridCol w="2274199">
                  <a:extLst>
                    <a:ext uri="{9D8B030D-6E8A-4147-A177-3AD203B41FA5}">
                      <a16:colId xmlns:a16="http://schemas.microsoft.com/office/drawing/2014/main" val="2414731297"/>
                    </a:ext>
                  </a:extLst>
                </a:gridCol>
                <a:gridCol w="1369737">
                  <a:extLst>
                    <a:ext uri="{9D8B030D-6E8A-4147-A177-3AD203B41FA5}">
                      <a16:colId xmlns:a16="http://schemas.microsoft.com/office/drawing/2014/main" val="560146647"/>
                    </a:ext>
                  </a:extLst>
                </a:gridCol>
                <a:gridCol w="2122833">
                  <a:extLst>
                    <a:ext uri="{9D8B030D-6E8A-4147-A177-3AD203B41FA5}">
                      <a16:colId xmlns:a16="http://schemas.microsoft.com/office/drawing/2014/main" val="1399252765"/>
                    </a:ext>
                  </a:extLst>
                </a:gridCol>
              </a:tblGrid>
              <a:tr h="19494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b="1" u="none" strike="noStrike" dirty="0">
                          <a:effectLst/>
                        </a:rPr>
                        <a:t>Country</a:t>
                      </a:r>
                      <a:endParaRPr lang="en-IN" sz="12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b="1" u="none" strike="noStrike" dirty="0">
                          <a:effectLst/>
                        </a:rPr>
                        <a:t>India</a:t>
                      </a:r>
                      <a:endParaRPr lang="en-IN" sz="12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1200" b="1" i="0" u="none" strike="noStrike">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2922471905"/>
                  </a:ext>
                </a:extLst>
              </a:tr>
              <a:tr h="19494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12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1200" b="1" i="0" u="none" strike="noStrike">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1200" b="1" i="0" u="none" strike="noStrike">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1134438967"/>
                  </a:ext>
                </a:extLst>
              </a:tr>
              <a:tr h="19494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b="1" u="none" strike="noStrike" dirty="0">
                          <a:solidFill>
                            <a:srgbClr val="000000"/>
                          </a:solidFill>
                          <a:effectLst/>
                        </a:rPr>
                        <a:t>Genre</a:t>
                      </a:r>
                      <a:endParaRPr lang="en-IN" sz="12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b="1" u="none" strike="noStrike" dirty="0">
                          <a:effectLst/>
                        </a:rPr>
                        <a:t>Gross Revenue</a:t>
                      </a:r>
                      <a:endParaRPr lang="en-IN" sz="12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US" sz="1200" b="1" u="none" strike="noStrike" dirty="0">
                          <a:effectLst/>
                        </a:rPr>
                        <a:t>IMDb Score (1-10)</a:t>
                      </a:r>
                      <a:endParaRPr lang="en-US" sz="1200" b="1" i="0" u="none" strike="noStrike" dirty="0">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2549671073"/>
                  </a:ext>
                </a:extLst>
              </a:tr>
              <a:tr h="1880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900" b="1" u="none" strike="noStrike" dirty="0">
                          <a:effectLst/>
                        </a:rPr>
                        <a:t>Action</a:t>
                      </a:r>
                      <a:endParaRPr lang="en-IN" sz="9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900" u="none" strike="noStrike" dirty="0">
                          <a:effectLst/>
                        </a:rPr>
                        <a:t>$64,98,000</a:t>
                      </a:r>
                      <a:endParaRPr lang="en-IN" sz="9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900" b="1" u="none" strike="noStrike" dirty="0">
                          <a:effectLst/>
                        </a:rPr>
                        <a:t>8.4</a:t>
                      </a:r>
                      <a:endParaRPr lang="en-IN" sz="900" b="1" i="0" u="none" strike="noStrike" dirty="0">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1206311255"/>
                  </a:ext>
                </a:extLst>
              </a:tr>
              <a:tr h="1880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900" u="none" strike="noStrike" dirty="0">
                          <a:effectLst/>
                        </a:rPr>
                        <a:t>Title- Baahubali: The Beginning</a:t>
                      </a:r>
                      <a:endParaRPr lang="en-IN" sz="900" b="1" i="0" u="none" strike="noStrike" dirty="0">
                        <a:solidFill>
                          <a:srgbClr val="000000"/>
                        </a:solidFill>
                        <a:effectLst/>
                        <a:latin typeface="Century Gothic" panose="020B0502020202020204" pitchFamily="34" charset="0"/>
                      </a:endParaRPr>
                    </a:p>
                  </a:txBody>
                  <a:tcPr marL="93512"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1" i="0" u="none" strike="noStrike" dirty="0">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3824186799"/>
                  </a:ext>
                </a:extLst>
              </a:tr>
              <a:tr h="1880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900" u="none" strike="noStrike" dirty="0">
                          <a:effectLst/>
                        </a:rPr>
                        <a:t>Lead - Tamannaah Bhatia</a:t>
                      </a:r>
                      <a:endParaRPr lang="en-IN" sz="900" b="0" i="0" u="none" strike="noStrike" dirty="0">
                        <a:solidFill>
                          <a:srgbClr val="000000"/>
                        </a:solidFill>
                        <a:effectLst/>
                        <a:latin typeface="Century Gothic" panose="020B0502020202020204" pitchFamily="34" charset="0"/>
                      </a:endParaRPr>
                    </a:p>
                  </a:txBody>
                  <a:tcPr marL="187024"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0"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1" i="0" u="none" strike="noStrike" dirty="0">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2431630668"/>
                  </a:ext>
                </a:extLst>
              </a:tr>
              <a:tr h="1880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900" b="1" u="none" strike="noStrike" dirty="0">
                          <a:effectLst/>
                        </a:rPr>
                        <a:t>Adventure</a:t>
                      </a:r>
                      <a:endParaRPr lang="en-IN" sz="9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900" u="none" strike="noStrike">
                          <a:effectLst/>
                        </a:rPr>
                        <a:t>$40,18,695</a:t>
                      </a:r>
                      <a:endParaRPr lang="en-IN" sz="900" b="1" i="0" u="none" strike="noStrike">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900" b="1" u="none" strike="noStrike" dirty="0">
                          <a:effectLst/>
                        </a:rPr>
                        <a:t>8</a:t>
                      </a:r>
                      <a:endParaRPr lang="en-IN" sz="900" b="1" i="0" u="none" strike="noStrike" dirty="0">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1220846902"/>
                  </a:ext>
                </a:extLst>
              </a:tr>
              <a:tr h="1880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900" u="none" strike="noStrike" dirty="0">
                          <a:effectLst/>
                        </a:rPr>
                        <a:t>Title - My Name Is Khan</a:t>
                      </a:r>
                      <a:endParaRPr lang="en-IN" sz="900" b="1" i="0" u="none" strike="noStrike" dirty="0">
                        <a:solidFill>
                          <a:srgbClr val="000000"/>
                        </a:solidFill>
                        <a:effectLst/>
                        <a:latin typeface="Century Gothic" panose="020B0502020202020204" pitchFamily="34" charset="0"/>
                      </a:endParaRPr>
                    </a:p>
                  </a:txBody>
                  <a:tcPr marL="93512"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1" i="0" u="none" strike="noStrike">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1898125449"/>
                  </a:ext>
                </a:extLst>
              </a:tr>
              <a:tr h="1880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900" u="none" strike="noStrike" dirty="0">
                          <a:effectLst/>
                        </a:rPr>
                        <a:t>Lead - Shah Rukh Khan</a:t>
                      </a:r>
                      <a:endParaRPr lang="en-IN" sz="900" b="0" i="0" u="none" strike="noStrike" dirty="0">
                        <a:solidFill>
                          <a:srgbClr val="000000"/>
                        </a:solidFill>
                        <a:effectLst/>
                        <a:latin typeface="Century Gothic" panose="020B0502020202020204" pitchFamily="34" charset="0"/>
                      </a:endParaRPr>
                    </a:p>
                  </a:txBody>
                  <a:tcPr marL="187024"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0"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1" i="0" u="none" strike="noStrike" dirty="0">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875378278"/>
                  </a:ext>
                </a:extLst>
              </a:tr>
              <a:tr h="1880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900" b="1" u="none" strike="noStrike" dirty="0">
                          <a:effectLst/>
                        </a:rPr>
                        <a:t>Comedy</a:t>
                      </a:r>
                      <a:endParaRPr lang="en-IN" sz="9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900" u="none" strike="noStrike" dirty="0">
                          <a:effectLst/>
                        </a:rPr>
                        <a:t>$1,38,76,974</a:t>
                      </a:r>
                      <a:endParaRPr lang="en-IN" sz="9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900" b="1" u="none" strike="noStrike" dirty="0">
                          <a:effectLst/>
                        </a:rPr>
                        <a:t>7.4</a:t>
                      </a:r>
                      <a:endParaRPr lang="en-IN" sz="900" b="1" i="0" u="none" strike="noStrike" dirty="0">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3534231212"/>
                  </a:ext>
                </a:extLst>
              </a:tr>
              <a:tr h="1880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900" u="none" strike="noStrike" dirty="0">
                          <a:effectLst/>
                        </a:rPr>
                        <a:t>Title - Monsoon Wedding</a:t>
                      </a:r>
                      <a:endParaRPr lang="en-IN" sz="900" b="1" i="0" u="none" strike="noStrike" dirty="0">
                        <a:solidFill>
                          <a:srgbClr val="000000"/>
                        </a:solidFill>
                        <a:effectLst/>
                        <a:latin typeface="Century Gothic" panose="020B0502020202020204" pitchFamily="34" charset="0"/>
                      </a:endParaRPr>
                    </a:p>
                  </a:txBody>
                  <a:tcPr marL="93512"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1" i="0" u="none" strike="noStrike">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380697140"/>
                  </a:ext>
                </a:extLst>
              </a:tr>
              <a:tr h="1880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900" u="none" strike="noStrike" dirty="0">
                          <a:effectLst/>
                        </a:rPr>
                        <a:t>Lead - Naseeruddin Shah</a:t>
                      </a:r>
                      <a:endParaRPr lang="en-IN" sz="900" b="0" i="0" u="none" strike="noStrike" dirty="0">
                        <a:solidFill>
                          <a:srgbClr val="000000"/>
                        </a:solidFill>
                        <a:effectLst/>
                        <a:latin typeface="Century Gothic" panose="020B0502020202020204" pitchFamily="34" charset="0"/>
                      </a:endParaRPr>
                    </a:p>
                  </a:txBody>
                  <a:tcPr marL="187024"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0"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1" i="0" u="none" strike="noStrike" dirty="0">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3851169248"/>
                  </a:ext>
                </a:extLst>
              </a:tr>
              <a:tr h="1880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900" b="1" u="none" strike="noStrike" dirty="0">
                          <a:effectLst/>
                        </a:rPr>
                        <a:t>Documentary</a:t>
                      </a:r>
                      <a:endParaRPr lang="en-IN" sz="9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900" u="none" strike="noStrike">
                          <a:effectLst/>
                        </a:rPr>
                        <a:t>$16,892</a:t>
                      </a:r>
                      <a:endParaRPr lang="en-IN" sz="900" b="1" i="0" u="none" strike="noStrike">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900" b="1" u="none" strike="noStrike" dirty="0">
                          <a:effectLst/>
                        </a:rPr>
                        <a:t>7.6</a:t>
                      </a:r>
                      <a:endParaRPr lang="en-IN" sz="900" b="1" i="0" u="none" strike="noStrike" dirty="0">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2278433037"/>
                  </a:ext>
                </a:extLst>
              </a:tr>
              <a:tr h="1880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900" u="none" strike="noStrike" dirty="0">
                          <a:effectLst/>
                        </a:rPr>
                        <a:t>Title - Ayurveda: Art of Being</a:t>
                      </a:r>
                      <a:endParaRPr lang="en-IN" sz="900" b="1" i="0" u="none" strike="noStrike" dirty="0">
                        <a:solidFill>
                          <a:srgbClr val="000000"/>
                        </a:solidFill>
                        <a:effectLst/>
                        <a:latin typeface="Century Gothic" panose="020B0502020202020204" pitchFamily="34" charset="0"/>
                      </a:endParaRPr>
                    </a:p>
                  </a:txBody>
                  <a:tcPr marL="93512"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1" i="0" u="none" strike="noStrike" dirty="0">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440237406"/>
                  </a:ext>
                </a:extLst>
              </a:tr>
              <a:tr h="1880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endParaRPr lang="en-IN" sz="900" b="0" i="0" u="none" strike="noStrike" dirty="0">
                        <a:solidFill>
                          <a:srgbClr val="000000"/>
                        </a:solidFill>
                        <a:effectLst/>
                        <a:latin typeface="Century Gothic" panose="020B0502020202020204" pitchFamily="34" charset="0"/>
                      </a:endParaRPr>
                    </a:p>
                  </a:txBody>
                  <a:tcPr marL="187024"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0"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1" i="0" u="none" strike="noStrike" dirty="0">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1548182768"/>
                  </a:ext>
                </a:extLst>
              </a:tr>
              <a:tr h="1880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900" b="1" u="none" strike="noStrike" dirty="0">
                          <a:effectLst/>
                        </a:rPr>
                        <a:t>Drama</a:t>
                      </a:r>
                      <a:endParaRPr lang="en-IN" sz="9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900" u="none" strike="noStrike" dirty="0">
                          <a:effectLst/>
                        </a:rPr>
                        <a:t>$42,31,500</a:t>
                      </a:r>
                      <a:endParaRPr lang="en-IN" sz="9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900" b="1" u="none" strike="noStrike" dirty="0">
                          <a:effectLst/>
                        </a:rPr>
                        <a:t>7.8</a:t>
                      </a:r>
                      <a:endParaRPr lang="en-IN" sz="900" b="1" i="0" u="none" strike="noStrike" dirty="0">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74669785"/>
                  </a:ext>
                </a:extLst>
              </a:tr>
              <a:tr h="1880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900" u="none" strike="noStrike" dirty="0">
                          <a:effectLst/>
                        </a:rPr>
                        <a:t>Title - The Lunchbox</a:t>
                      </a:r>
                      <a:endParaRPr lang="en-IN" sz="900" b="1" i="0" u="none" strike="noStrike" dirty="0">
                        <a:solidFill>
                          <a:srgbClr val="000000"/>
                        </a:solidFill>
                        <a:effectLst/>
                        <a:latin typeface="Century Gothic" panose="020B0502020202020204" pitchFamily="34" charset="0"/>
                      </a:endParaRPr>
                    </a:p>
                  </a:txBody>
                  <a:tcPr marL="93512"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1" i="0" u="none" strike="noStrike" dirty="0">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3961227936"/>
                  </a:ext>
                </a:extLst>
              </a:tr>
              <a:tr h="1880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900" u="none" strike="noStrike" dirty="0">
                          <a:effectLst/>
                        </a:rPr>
                        <a:t>Lead - Nawazuddin Siddiqui</a:t>
                      </a:r>
                      <a:endParaRPr lang="en-IN" sz="900" b="0" i="0" u="none" strike="noStrike" dirty="0">
                        <a:solidFill>
                          <a:srgbClr val="000000"/>
                        </a:solidFill>
                        <a:effectLst/>
                        <a:latin typeface="Century Gothic" panose="020B0502020202020204" pitchFamily="34" charset="0"/>
                      </a:endParaRPr>
                    </a:p>
                  </a:txBody>
                  <a:tcPr marL="187024"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0"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1" i="0" u="none" strike="noStrike" dirty="0">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398831126"/>
                  </a:ext>
                </a:extLst>
              </a:tr>
              <a:tr h="1880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900" b="1" u="none" strike="noStrike" dirty="0">
                          <a:effectLst/>
                        </a:rPr>
                        <a:t>Romance</a:t>
                      </a:r>
                      <a:endParaRPr lang="en-IN" sz="9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900" u="none" strike="noStrike" dirty="0">
                          <a:effectLst/>
                        </a:rPr>
                        <a:t>$1,29,319</a:t>
                      </a:r>
                      <a:endParaRPr lang="en-IN" sz="9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900" b="1" u="none" strike="noStrike" dirty="0">
                          <a:effectLst/>
                        </a:rPr>
                        <a:t>5.1</a:t>
                      </a:r>
                      <a:endParaRPr lang="en-IN" sz="900" b="1" i="0" u="none" strike="noStrike" dirty="0">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4070469747"/>
                  </a:ext>
                </a:extLst>
              </a:tr>
              <a:tr h="1880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900" u="none" strike="noStrike" dirty="0" err="1">
                          <a:effectLst/>
                        </a:rPr>
                        <a:t>Ttitle</a:t>
                      </a:r>
                      <a:r>
                        <a:rPr lang="en-IN" sz="900" u="none" strike="noStrike" dirty="0">
                          <a:effectLst/>
                        </a:rPr>
                        <a:t> - </a:t>
                      </a:r>
                      <a:r>
                        <a:rPr lang="en-IN" sz="900" u="none" strike="noStrike" dirty="0" err="1">
                          <a:effectLst/>
                        </a:rPr>
                        <a:t>Dil</a:t>
                      </a:r>
                      <a:r>
                        <a:rPr lang="en-IN" sz="900" u="none" strike="noStrike" dirty="0">
                          <a:effectLst/>
                        </a:rPr>
                        <a:t> Jo Bhi </a:t>
                      </a:r>
                      <a:r>
                        <a:rPr lang="en-IN" sz="900" u="none" strike="noStrike" dirty="0" err="1">
                          <a:effectLst/>
                        </a:rPr>
                        <a:t>Kahey</a:t>
                      </a:r>
                      <a:r>
                        <a:rPr lang="en-IN" sz="900" u="none" strike="noStrike" dirty="0">
                          <a:effectLst/>
                        </a:rPr>
                        <a:t>...</a:t>
                      </a:r>
                      <a:endParaRPr lang="en-IN" sz="900" b="1" i="0" u="none" strike="noStrike" dirty="0">
                        <a:solidFill>
                          <a:srgbClr val="000000"/>
                        </a:solidFill>
                        <a:effectLst/>
                        <a:latin typeface="Century Gothic" panose="020B0502020202020204" pitchFamily="34" charset="0"/>
                      </a:endParaRPr>
                    </a:p>
                  </a:txBody>
                  <a:tcPr marL="93512"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1" i="0" u="none" strike="noStrike" dirty="0">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2854125341"/>
                  </a:ext>
                </a:extLst>
              </a:tr>
              <a:tr h="1880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900" u="none" strike="noStrike" dirty="0">
                          <a:effectLst/>
                        </a:rPr>
                        <a:t>Lead - Annabelle Wallis</a:t>
                      </a:r>
                      <a:endParaRPr lang="en-IN" sz="900" b="0" i="0" u="none" strike="noStrike" dirty="0">
                        <a:solidFill>
                          <a:srgbClr val="000000"/>
                        </a:solidFill>
                        <a:effectLst/>
                        <a:latin typeface="Century Gothic" panose="020B0502020202020204" pitchFamily="34" charset="0"/>
                      </a:endParaRPr>
                    </a:p>
                  </a:txBody>
                  <a:tcPr marL="187024"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0"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1" i="0" u="none" strike="noStrike" dirty="0">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1029430071"/>
                  </a:ext>
                </a:extLst>
              </a:tr>
              <a:tr h="1880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900" b="1" u="none" strike="noStrike" dirty="0">
                          <a:effectLst/>
                        </a:rPr>
                        <a:t>Thriller</a:t>
                      </a:r>
                      <a:endParaRPr lang="en-IN" sz="9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900" u="none" strike="noStrike" dirty="0">
                          <a:effectLst/>
                        </a:rPr>
                        <a:t>$49,000</a:t>
                      </a:r>
                      <a:endParaRPr lang="en-IN" sz="9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900" b="1" u="none" strike="noStrike" dirty="0">
                          <a:effectLst/>
                        </a:rPr>
                        <a:t>4.8</a:t>
                      </a:r>
                      <a:endParaRPr lang="en-IN" sz="900" b="1" i="0" u="none" strike="noStrike" dirty="0">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2451361994"/>
                  </a:ext>
                </a:extLst>
              </a:tr>
              <a:tr h="1880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900" u="none" strike="noStrike" dirty="0" err="1">
                          <a:effectLst/>
                        </a:rPr>
                        <a:t>Ttitle</a:t>
                      </a:r>
                      <a:r>
                        <a:rPr lang="en-IN" sz="900" u="none" strike="noStrike" dirty="0">
                          <a:effectLst/>
                        </a:rPr>
                        <a:t> - Chocolate: Deep Dark Secrets</a:t>
                      </a:r>
                      <a:endParaRPr lang="en-IN" sz="900" b="1" i="0" u="none" strike="noStrike" dirty="0">
                        <a:solidFill>
                          <a:srgbClr val="000000"/>
                        </a:solidFill>
                        <a:effectLst/>
                        <a:latin typeface="Century Gothic" panose="020B0502020202020204" pitchFamily="34" charset="0"/>
                      </a:endParaRPr>
                    </a:p>
                  </a:txBody>
                  <a:tcPr marL="93512"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1"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1" i="0" u="none" strike="noStrike" dirty="0">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1040299014"/>
                  </a:ext>
                </a:extLst>
              </a:tr>
              <a:tr h="1880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900" u="none" strike="noStrike" dirty="0">
                          <a:effectLst/>
                        </a:rPr>
                        <a:t>Lead - Emraan Hashmi</a:t>
                      </a:r>
                      <a:endParaRPr lang="en-IN" sz="900" b="0" i="0" u="none" strike="noStrike" dirty="0">
                        <a:solidFill>
                          <a:srgbClr val="000000"/>
                        </a:solidFill>
                        <a:effectLst/>
                        <a:latin typeface="Century Gothic" panose="020B0502020202020204" pitchFamily="34" charset="0"/>
                      </a:endParaRPr>
                    </a:p>
                  </a:txBody>
                  <a:tcPr marL="187024"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0" i="0" u="none" strike="noStrike" dirty="0">
                        <a:solidFill>
                          <a:srgbClr val="000000"/>
                        </a:solidFill>
                        <a:effectLst/>
                        <a:latin typeface="Century Gothic" panose="020B0502020202020204" pitchFamily="34" charset="0"/>
                      </a:endParaRPr>
                    </a:p>
                  </a:txBody>
                  <a:tcPr marL="5195" marR="5195" marT="5195"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endParaRPr lang="en-IN" sz="900" b="1" i="0" u="none" strike="noStrike" dirty="0">
                        <a:solidFill>
                          <a:srgbClr val="000000"/>
                        </a:solidFill>
                        <a:effectLst/>
                        <a:latin typeface="Century Gothic" panose="020B0502020202020204" pitchFamily="34" charset="0"/>
                      </a:endParaRPr>
                    </a:p>
                  </a:txBody>
                  <a:tcPr marL="5195" marR="5195" marT="5195" marB="0" anchor="b"/>
                </a:tc>
                <a:extLst>
                  <a:ext uri="{0D108BD9-81ED-4DB2-BD59-A6C34878D82A}">
                    <a16:rowId xmlns:a16="http://schemas.microsoft.com/office/drawing/2014/main" val="2110708368"/>
                  </a:ext>
                </a:extLst>
              </a:tr>
            </a:tbl>
          </a:graphicData>
        </a:graphic>
      </p:graphicFrame>
      <p:pic>
        <p:nvPicPr>
          <p:cNvPr id="4" name="Picture 3">
            <a:extLst>
              <a:ext uri="{FF2B5EF4-FFF2-40B4-BE49-F238E27FC236}">
                <a16:creationId xmlns:a16="http://schemas.microsoft.com/office/drawing/2014/main" id="{ABE212F0-7585-E093-24E8-2D827E068E03}"/>
              </a:ext>
            </a:extLst>
          </p:cNvPr>
          <p:cNvPicPr>
            <a:picLocks noChangeAspect="1"/>
          </p:cNvPicPr>
          <p:nvPr/>
        </p:nvPicPr>
        <p:blipFill>
          <a:blip r:embed="rId2" cstate="print"/>
          <a:stretch>
            <a:fillRect/>
          </a:stretch>
        </p:blipFill>
        <p:spPr>
          <a:xfrm>
            <a:off x="7777233" y="1532609"/>
            <a:ext cx="3080035" cy="39852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3566112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3B0188-42BB-8CB1-910C-C0290E5CB8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646" y="808522"/>
            <a:ext cx="10655168" cy="5207267"/>
          </a:xfrm>
          <a:prstGeom prst="rect">
            <a:avLst/>
          </a:prstGeom>
        </p:spPr>
      </p:pic>
    </p:spTree>
    <p:extLst>
      <p:ext uri="{BB962C8B-B14F-4D97-AF65-F5344CB8AC3E}">
        <p14:creationId xmlns:p14="http://schemas.microsoft.com/office/powerpoint/2010/main" val="248614756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FB1939-6EE5-C97A-6831-0B379FFBB8F0}"/>
              </a:ext>
            </a:extLst>
          </p:cNvPr>
          <p:cNvPicPr>
            <a:picLocks noChangeAspect="1"/>
          </p:cNvPicPr>
          <p:nvPr/>
        </p:nvPicPr>
        <p:blipFill>
          <a:blip r:embed="rId2"/>
          <a:stretch>
            <a:fillRect/>
          </a:stretch>
        </p:blipFill>
        <p:spPr>
          <a:xfrm>
            <a:off x="3444010" y="1456439"/>
            <a:ext cx="5303980" cy="4511431"/>
          </a:xfrm>
          <a:prstGeom prst="rect">
            <a:avLst/>
          </a:prstGeom>
        </p:spPr>
      </p:pic>
      <p:sp>
        <p:nvSpPr>
          <p:cNvPr id="10" name="Title 9"/>
          <p:cNvSpPr>
            <a:spLocks noGrp="1"/>
          </p:cNvSpPr>
          <p:nvPr>
            <p:ph type="title" idx="4294967295"/>
          </p:nvPr>
        </p:nvSpPr>
        <p:spPr>
          <a:xfrm>
            <a:off x="831056" y="791362"/>
            <a:ext cx="10529888" cy="433387"/>
          </a:xfrm>
          <a:solidFill>
            <a:schemeClr val="bg1">
              <a:lumMod val="85000"/>
            </a:schemeClr>
          </a:solidFill>
        </p:spPr>
        <p:txBody>
          <a:bodyPr>
            <a:noAutofit/>
          </a:bodyPr>
          <a:lstStyle/>
          <a:p>
            <a:pPr algn="l"/>
            <a:r>
              <a:rPr lang="en-US" sz="3200" b="1" dirty="0">
                <a:latin typeface="Arial" panose="020B0604020202020204" pitchFamily="34" charset="0"/>
                <a:cs typeface="Arial" panose="020B0604020202020204" pitchFamily="34" charset="0"/>
              </a:rPr>
              <a:t>FUTURE SCOPE : </a:t>
            </a:r>
          </a:p>
        </p:txBody>
      </p:sp>
      <p:sp>
        <p:nvSpPr>
          <p:cNvPr id="11" name="Text Placeholder 10"/>
          <p:cNvSpPr>
            <a:spLocks noGrp="1"/>
          </p:cNvSpPr>
          <p:nvPr>
            <p:ph type="body" sz="half" idx="4294967295"/>
          </p:nvPr>
        </p:nvSpPr>
        <p:spPr>
          <a:xfrm>
            <a:off x="831056" y="1366136"/>
            <a:ext cx="10421938" cy="4035425"/>
          </a:xfrm>
        </p:spPr>
        <p:txBody>
          <a:bodyPr>
            <a:normAutofit fontScale="25000" lnSpcReduction="20000"/>
          </a:bodyPr>
          <a:lstStyle/>
          <a:p>
            <a:pPr marL="0" indent="0" algn="just">
              <a:buNone/>
            </a:pPr>
            <a:r>
              <a:rPr lang="en-US" sz="6400" b="0" i="0" dirty="0">
                <a:solidFill>
                  <a:schemeClr val="tx1">
                    <a:lumMod val="95000"/>
                    <a:lumOff val="5000"/>
                  </a:schemeClr>
                </a:solidFill>
                <a:effectLst/>
                <a:latin typeface="Söhne"/>
              </a:rPr>
              <a:t>IMDb (Internet Movie Database) is a popular online database that provides information about movies, TV shows, and celebrities. The future scope of IMDb can be envisioned by considering potential developments and trends in the entertainment and technology industries. Please note that these are speculative possibilities, and actual developments may vary:</a:t>
            </a:r>
          </a:p>
          <a:p>
            <a:pPr algn="just">
              <a:buFont typeface="+mj-lt"/>
              <a:buAutoNum type="arabicPeriod"/>
            </a:pPr>
            <a:r>
              <a:rPr lang="en-US" sz="6400" b="1" i="0" dirty="0">
                <a:solidFill>
                  <a:schemeClr val="tx1">
                    <a:lumMod val="95000"/>
                    <a:lumOff val="5000"/>
                  </a:schemeClr>
                </a:solidFill>
                <a:effectLst/>
                <a:latin typeface="Söhne"/>
              </a:rPr>
              <a:t>Enhanced User Experience:</a:t>
            </a:r>
            <a:r>
              <a:rPr lang="en-US" sz="6400" b="0" i="0" dirty="0">
                <a:solidFill>
                  <a:schemeClr val="tx1">
                    <a:lumMod val="95000"/>
                    <a:lumOff val="5000"/>
                  </a:schemeClr>
                </a:solidFill>
                <a:effectLst/>
                <a:latin typeface="Söhne"/>
              </a:rPr>
              <a:t> IMDb may continue to focus on improving its user interface and experience. This could include more personalized recommendations, interactive features, and innovative ways to explore and discover content.</a:t>
            </a:r>
          </a:p>
          <a:p>
            <a:pPr algn="just">
              <a:buFont typeface="+mj-lt"/>
              <a:buAutoNum type="arabicPeriod"/>
            </a:pPr>
            <a:r>
              <a:rPr lang="en-US" sz="6400" b="1" i="0" dirty="0">
                <a:solidFill>
                  <a:schemeClr val="tx1">
                    <a:lumMod val="95000"/>
                    <a:lumOff val="5000"/>
                  </a:schemeClr>
                </a:solidFill>
                <a:effectLst/>
                <a:latin typeface="Söhne"/>
              </a:rPr>
              <a:t>Advanced Data Analytics:</a:t>
            </a:r>
            <a:r>
              <a:rPr lang="en-US" sz="6400" b="0" i="0" dirty="0">
                <a:solidFill>
                  <a:schemeClr val="tx1">
                    <a:lumMod val="95000"/>
                    <a:lumOff val="5000"/>
                  </a:schemeClr>
                </a:solidFill>
                <a:effectLst/>
                <a:latin typeface="Söhne"/>
              </a:rPr>
              <a:t> IMDb could leverage advanced data analytics and artificial intelligence to provide more in-depth insights into user preferences, trends in the entertainment industry, and predictive analytics for movie and TV show success.</a:t>
            </a:r>
          </a:p>
          <a:p>
            <a:pPr algn="just">
              <a:buFont typeface="+mj-lt"/>
              <a:buAutoNum type="arabicPeriod"/>
            </a:pPr>
            <a:r>
              <a:rPr lang="en-US" sz="6400" b="1" i="0" dirty="0">
                <a:solidFill>
                  <a:schemeClr val="tx1">
                    <a:lumMod val="95000"/>
                    <a:lumOff val="5000"/>
                  </a:schemeClr>
                </a:solidFill>
                <a:effectLst/>
                <a:latin typeface="Söhne"/>
              </a:rPr>
              <a:t>Interactive Features:</a:t>
            </a:r>
            <a:r>
              <a:rPr lang="en-US" sz="6400" b="0" i="0" dirty="0">
                <a:solidFill>
                  <a:schemeClr val="tx1">
                    <a:lumMod val="95000"/>
                    <a:lumOff val="5000"/>
                  </a:schemeClr>
                </a:solidFill>
                <a:effectLst/>
                <a:latin typeface="Söhne"/>
              </a:rPr>
              <a:t> The platform may introduce more interactive features, allowing users to engage in discussions, polls, and live events related to movies and TV shows. This could enhance the sense of community among IMDb users.</a:t>
            </a:r>
          </a:p>
          <a:p>
            <a:pPr algn="just">
              <a:buFont typeface="+mj-lt"/>
              <a:buAutoNum type="arabicPeriod"/>
            </a:pPr>
            <a:r>
              <a:rPr lang="en-US" sz="6400" b="1" i="0" dirty="0">
                <a:solidFill>
                  <a:schemeClr val="tx1">
                    <a:lumMod val="95000"/>
                    <a:lumOff val="5000"/>
                  </a:schemeClr>
                </a:solidFill>
                <a:effectLst/>
                <a:latin typeface="Söhne"/>
              </a:rPr>
              <a:t>Global Expansion:</a:t>
            </a:r>
            <a:r>
              <a:rPr lang="en-US" sz="6400" b="0" i="0" dirty="0">
                <a:solidFill>
                  <a:schemeClr val="tx1">
                    <a:lumMod val="95000"/>
                    <a:lumOff val="5000"/>
                  </a:schemeClr>
                </a:solidFill>
                <a:effectLst/>
                <a:latin typeface="Söhne"/>
              </a:rPr>
              <a:t> IMDb may continue to expand its reach globally, providing localized content, language support, and cultural relevance to a broader audience.</a:t>
            </a:r>
          </a:p>
          <a:p>
            <a:pPr algn="just">
              <a:buFont typeface="+mj-lt"/>
              <a:buAutoNum type="arabicPeriod"/>
            </a:pPr>
            <a:r>
              <a:rPr lang="en-US" sz="6400" b="1" i="0" dirty="0">
                <a:solidFill>
                  <a:schemeClr val="tx1">
                    <a:lumMod val="95000"/>
                    <a:lumOff val="5000"/>
                  </a:schemeClr>
                </a:solidFill>
                <a:effectLst/>
                <a:latin typeface="Söhne"/>
              </a:rPr>
              <a:t>Original Content:</a:t>
            </a:r>
            <a:r>
              <a:rPr lang="en-US" sz="6400" b="0" i="0" dirty="0">
                <a:solidFill>
                  <a:schemeClr val="tx1">
                    <a:lumMod val="95000"/>
                    <a:lumOff val="5000"/>
                  </a:schemeClr>
                </a:solidFill>
                <a:effectLst/>
                <a:latin typeface="Söhne"/>
              </a:rPr>
              <a:t> IMDb might venture into producing its own original content, such as exclusive interviews, documentaries, or series that delve into the behind-the-scenes aspects of the entertainment industry.</a:t>
            </a:r>
          </a:p>
          <a:p>
            <a:pPr algn="just">
              <a:buFont typeface="+mj-lt"/>
              <a:buAutoNum type="arabicPeriod"/>
            </a:pPr>
            <a:r>
              <a:rPr lang="en-US" sz="6400" b="1" i="0" dirty="0">
                <a:solidFill>
                  <a:schemeClr val="tx1">
                    <a:lumMod val="95000"/>
                    <a:lumOff val="5000"/>
                  </a:schemeClr>
                </a:solidFill>
                <a:effectLst/>
                <a:latin typeface="Söhne"/>
              </a:rPr>
              <a:t>Social Media Integration:</a:t>
            </a:r>
            <a:r>
              <a:rPr lang="en-US" sz="6400" b="0" i="0" dirty="0">
                <a:solidFill>
                  <a:schemeClr val="tx1">
                    <a:lumMod val="95000"/>
                    <a:lumOff val="5000"/>
                  </a:schemeClr>
                </a:solidFill>
                <a:effectLst/>
                <a:latin typeface="Söhne"/>
              </a:rPr>
              <a:t> IMDb may strengthen its ties with social media platforms, allowing users to share their favorite movies, reviews, and recommendations seamlessly. This could involve deeper integration with social media APIs and features.</a:t>
            </a:r>
          </a:p>
          <a:p>
            <a:pPr algn="just">
              <a:buFont typeface="+mj-lt"/>
              <a:buAutoNum type="arabicPeriod"/>
            </a:pPr>
            <a:r>
              <a:rPr lang="en-US" sz="6400" b="1" i="0" dirty="0">
                <a:solidFill>
                  <a:schemeClr val="tx1">
                    <a:lumMod val="95000"/>
                    <a:lumOff val="5000"/>
                  </a:schemeClr>
                </a:solidFill>
                <a:effectLst/>
                <a:latin typeface="Söhne"/>
              </a:rPr>
              <a:t>Expanded Database:</a:t>
            </a:r>
            <a:r>
              <a:rPr lang="en-US" sz="6400" b="0" i="0" dirty="0">
                <a:solidFill>
                  <a:schemeClr val="tx1">
                    <a:lumMod val="95000"/>
                    <a:lumOff val="5000"/>
                  </a:schemeClr>
                </a:solidFill>
                <a:effectLst/>
                <a:latin typeface="Söhne"/>
              </a:rPr>
              <a:t> IMDb may continue to expand its database to include more diverse content, such as short films, web series, and independent productions, reflecting the evolving landscape of the entertainment industry, etc.</a:t>
            </a:r>
            <a:br>
              <a:rPr lang="en-US" dirty="0"/>
            </a:br>
            <a:endParaRPr lang="en-US" dirty="0"/>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9B8A3B-379D-EA49-23D7-36F0BE74634E}"/>
              </a:ext>
            </a:extLst>
          </p:cNvPr>
          <p:cNvSpPr txBox="1"/>
          <p:nvPr/>
        </p:nvSpPr>
        <p:spPr>
          <a:xfrm>
            <a:off x="891958" y="1907798"/>
            <a:ext cx="7125101" cy="1754326"/>
          </a:xfrm>
          <a:prstGeom prst="rect">
            <a:avLst/>
          </a:prstGeom>
          <a:noFill/>
        </p:spPr>
        <p:txBody>
          <a:bodyPr wrap="square">
            <a:spAutoFit/>
          </a:bodyPr>
          <a:lstStyle/>
          <a:p>
            <a:pPr algn="just"/>
            <a:r>
              <a:rPr lang="en-US" b="0" i="0" dirty="0">
                <a:solidFill>
                  <a:schemeClr val="tx1">
                    <a:lumMod val="95000"/>
                    <a:lumOff val="5000"/>
                  </a:schemeClr>
                </a:solidFill>
                <a:effectLst/>
                <a:latin typeface="Söhne"/>
              </a:rPr>
              <a:t>IMDb, which stands for the Internet Movie Database, is an online database that provides information about films, television programs, video games, and streaming content. It is one of the most popular and comprehensive resources for information related to the entertainment industry. IMDb is widely used by </a:t>
            </a:r>
            <a:r>
              <a:rPr lang="en-US" b="0" i="0" dirty="0">
                <a:solidFill>
                  <a:schemeClr val="tx1">
                    <a:lumMod val="95000"/>
                    <a:lumOff val="5000"/>
                  </a:schemeClr>
                </a:solidFill>
                <a:effectLst/>
                <a:latin typeface="Arial" panose="020B0604020202020204" pitchFamily="34" charset="0"/>
                <a:cs typeface="Arial" panose="020B0604020202020204" pitchFamily="34" charset="0"/>
              </a:rPr>
              <a:t>professionals</a:t>
            </a:r>
            <a:r>
              <a:rPr lang="en-US" b="0" i="0" dirty="0">
                <a:solidFill>
                  <a:schemeClr val="tx1">
                    <a:lumMod val="95000"/>
                    <a:lumOff val="5000"/>
                  </a:schemeClr>
                </a:solidFill>
                <a:effectLst/>
                <a:latin typeface="Söhne"/>
              </a:rPr>
              <a:t> in the film and television industry, as well as by enthusiasts and casual viewers.</a:t>
            </a:r>
            <a:endParaRPr lang="en-IN" dirty="0">
              <a:solidFill>
                <a:schemeClr val="tx1">
                  <a:lumMod val="95000"/>
                  <a:lumOff val="5000"/>
                </a:schemeClr>
              </a:solidFill>
            </a:endParaRPr>
          </a:p>
        </p:txBody>
      </p:sp>
      <p:sp>
        <p:nvSpPr>
          <p:cNvPr id="4" name="Rectangle 3">
            <a:extLst>
              <a:ext uri="{FF2B5EF4-FFF2-40B4-BE49-F238E27FC236}">
                <a16:creationId xmlns:a16="http://schemas.microsoft.com/office/drawing/2014/main" id="{CE2F9F65-976D-BB47-DFEF-0EBFBDAE8B17}"/>
              </a:ext>
            </a:extLst>
          </p:cNvPr>
          <p:cNvSpPr/>
          <p:nvPr/>
        </p:nvSpPr>
        <p:spPr>
          <a:xfrm>
            <a:off x="891958" y="849973"/>
            <a:ext cx="4729180" cy="923330"/>
          </a:xfrm>
          <a:prstGeom prst="rect">
            <a:avLst/>
          </a:prstGeom>
          <a:noFill/>
        </p:spPr>
        <p:txBody>
          <a:bodyPr wrap="none" lIns="91440" tIns="45720" rIns="91440" bIns="45720">
            <a:spAutoFit/>
          </a:bodyPr>
          <a:lstStyle/>
          <a:p>
            <a:pPr algn="ctr"/>
            <a:r>
              <a:rPr lang="en-US" sz="54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Introduction</a:t>
            </a:r>
            <a:r>
              <a:rPr lang="en-US" sz="5400" b="1" dirty="0">
                <a:ln w="0"/>
                <a:effectLst>
                  <a:outerShdw blurRad="38100" dist="19050" dir="2700000" algn="tl" rotWithShape="0">
                    <a:schemeClr val="dk1">
                      <a:alpha val="40000"/>
                    </a:schemeClr>
                  </a:outerShdw>
                </a:effectLst>
                <a:latin typeface="Söhne"/>
              </a:rPr>
              <a:t> : </a:t>
            </a:r>
            <a:endParaRPr lang="en-IN" sz="5400" b="1" cap="none" spc="0" dirty="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1CEF9B30-8F2B-6245-48C8-1DC10FA0ECF1}"/>
              </a:ext>
            </a:extLst>
          </p:cNvPr>
          <p:cNvSpPr txBox="1"/>
          <p:nvPr/>
        </p:nvSpPr>
        <p:spPr>
          <a:xfrm>
            <a:off x="748363" y="3796619"/>
            <a:ext cx="7125101" cy="2232791"/>
          </a:xfrm>
          <a:prstGeom prst="rect">
            <a:avLst/>
          </a:prstGeom>
          <a:noFill/>
        </p:spPr>
        <p:txBody>
          <a:bodyPr wrap="square" numCol="2">
            <a:spAutoFit/>
          </a:bodyPr>
          <a:lstStyle/>
          <a:p>
            <a:pPr marL="228600">
              <a:lnSpc>
                <a:spcPct val="107000"/>
              </a:lnSpc>
              <a:spcAft>
                <a:spcPts val="10"/>
              </a:spcAft>
            </a:pPr>
            <a:r>
              <a:rPr lang="en-IN" b="1"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Key features of IMDb include:</a:t>
            </a:r>
          </a:p>
          <a:p>
            <a:pPr marL="228600">
              <a:lnSpc>
                <a:spcPct val="107000"/>
              </a:lnSpc>
              <a:spcAft>
                <a:spcPts val="10"/>
              </a:spcAft>
            </a:pPr>
            <a:endParaRPr lang="en-IN" sz="18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514350" indent="-285750">
              <a:lnSpc>
                <a:spcPct val="107000"/>
              </a:lnSpc>
              <a:spcAft>
                <a:spcPts val="10"/>
              </a:spcAft>
              <a:buFont typeface="Arial" panose="020B0604020202020204" pitchFamily="34" charset="0"/>
              <a:buChar char="•"/>
            </a:pPr>
            <a:r>
              <a:rPr lang="en-IN" sz="18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Film and TV Database</a:t>
            </a:r>
            <a:r>
              <a:rPr lang="en-IN" kern="100" dirty="0">
                <a:solidFill>
                  <a:srgbClr val="000000"/>
                </a:solidFill>
                <a:latin typeface="Arial" panose="020B0604020202020204" pitchFamily="34" charset="0"/>
                <a:ea typeface="Calibri" panose="020F0502020204030204" pitchFamily="34" charset="0"/>
                <a:cs typeface="Arial" panose="020B0604020202020204" pitchFamily="34" charset="0"/>
              </a:rPr>
              <a:t>s</a:t>
            </a:r>
            <a:endParaRPr lang="en-IN" sz="18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514350" indent="-285750">
              <a:lnSpc>
                <a:spcPct val="107000"/>
              </a:lnSpc>
              <a:spcAft>
                <a:spcPts val="10"/>
              </a:spcAft>
              <a:buFont typeface="Arial" panose="020B0604020202020204" pitchFamily="34" charset="0"/>
              <a:buChar char="•"/>
            </a:pPr>
            <a:r>
              <a:rPr lang="en-IN" sz="18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User Ratings and Reviews</a:t>
            </a:r>
          </a:p>
          <a:p>
            <a:pPr marL="514350" indent="-285750">
              <a:lnSpc>
                <a:spcPct val="107000"/>
              </a:lnSpc>
              <a:spcAft>
                <a:spcPts val="10"/>
              </a:spcAft>
              <a:buFont typeface="Arial" panose="020B0604020202020204" pitchFamily="34" charset="0"/>
              <a:buChar char="•"/>
            </a:pPr>
            <a:r>
              <a:rPr lang="en-IN" sz="18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Celebrities and Crew Profiles</a:t>
            </a:r>
          </a:p>
          <a:p>
            <a:pPr marL="228600">
              <a:lnSpc>
                <a:spcPct val="107000"/>
              </a:lnSpc>
              <a:spcAft>
                <a:spcPts val="10"/>
              </a:spcAft>
            </a:pPr>
            <a:endParaRPr lang="en-IN" sz="18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228600">
              <a:lnSpc>
                <a:spcPct val="107000"/>
              </a:lnSpc>
              <a:spcAft>
                <a:spcPts val="10"/>
              </a:spcAft>
            </a:pPr>
            <a:r>
              <a:rPr lang="en-IN" kern="100" dirty="0">
                <a:solidFill>
                  <a:srgbClr val="000000"/>
                </a:solidFill>
                <a:latin typeface="Arial" panose="020B0604020202020204" pitchFamily="34" charset="0"/>
                <a:ea typeface="Calibri" panose="020F0502020204030204" pitchFamily="34" charset="0"/>
                <a:cs typeface="Arial" panose="020B0604020202020204" pitchFamily="34" charset="0"/>
              </a:rPr>
              <a:t>  </a:t>
            </a:r>
          </a:p>
          <a:p>
            <a:pPr marL="228600">
              <a:lnSpc>
                <a:spcPct val="107000"/>
              </a:lnSpc>
              <a:spcAft>
                <a:spcPts val="10"/>
              </a:spcAft>
            </a:pPr>
            <a:endParaRPr lang="en-IN" sz="18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228600">
              <a:lnSpc>
                <a:spcPct val="107000"/>
              </a:lnSpc>
              <a:spcAft>
                <a:spcPts val="10"/>
              </a:spcAft>
            </a:pPr>
            <a:endParaRPr lang="en-IN" sz="18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514350" indent="-285750">
              <a:lnSpc>
                <a:spcPct val="107000"/>
              </a:lnSpc>
              <a:spcAft>
                <a:spcPts val="10"/>
              </a:spcAft>
              <a:buFont typeface="Arial" panose="020B0604020202020204" pitchFamily="34" charset="0"/>
              <a:buChar char="•"/>
            </a:pPr>
            <a:r>
              <a:rPr lang="en-IN" sz="18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Box Office Information</a:t>
            </a:r>
          </a:p>
          <a:p>
            <a:pPr marL="514350" indent="-285750">
              <a:lnSpc>
                <a:spcPct val="107000"/>
              </a:lnSpc>
              <a:spcAft>
                <a:spcPts val="10"/>
              </a:spcAft>
              <a:buFont typeface="Arial" panose="020B0604020202020204" pitchFamily="34" charset="0"/>
              <a:buChar char="•"/>
            </a:pPr>
            <a:r>
              <a:rPr lang="en-IN" sz="18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News and Updates</a:t>
            </a:r>
          </a:p>
          <a:p>
            <a:pPr marL="514350" indent="-285750">
              <a:lnSpc>
                <a:spcPct val="107000"/>
              </a:lnSpc>
              <a:spcAft>
                <a:spcPts val="10"/>
              </a:spcAft>
              <a:buFont typeface="Arial" panose="020B0604020202020204" pitchFamily="34" charset="0"/>
              <a:buChar char="•"/>
            </a:pPr>
            <a:r>
              <a:rPr lang="en-IN" sz="18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Streaming Information</a:t>
            </a:r>
          </a:p>
        </p:txBody>
      </p:sp>
      <p:pic>
        <p:nvPicPr>
          <p:cNvPr id="2" name="Picture 1">
            <a:extLst>
              <a:ext uri="{FF2B5EF4-FFF2-40B4-BE49-F238E27FC236}">
                <a16:creationId xmlns:a16="http://schemas.microsoft.com/office/drawing/2014/main" id="{71FC10F3-7F9A-F75C-35A9-4280A0A40181}"/>
              </a:ext>
            </a:extLst>
          </p:cNvPr>
          <p:cNvPicPr>
            <a:picLocks noChangeAspect="1"/>
          </p:cNvPicPr>
          <p:nvPr/>
        </p:nvPicPr>
        <p:blipFill>
          <a:blip r:embed="rId2"/>
          <a:stretch>
            <a:fillRect/>
          </a:stretch>
        </p:blipFill>
        <p:spPr>
          <a:xfrm>
            <a:off x="8541458" y="1206571"/>
            <a:ext cx="2113709" cy="3164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6AE22C4E-5409-C0CF-670C-6C413142A9C7}"/>
              </a:ext>
            </a:extLst>
          </p:cNvPr>
          <p:cNvSpPr txBox="1"/>
          <p:nvPr/>
        </p:nvSpPr>
        <p:spPr>
          <a:xfrm>
            <a:off x="8249572" y="4974321"/>
            <a:ext cx="2973485" cy="677108"/>
          </a:xfrm>
          <a:prstGeom prst="rect">
            <a:avLst/>
          </a:prstGeom>
          <a:noFill/>
        </p:spPr>
        <p:txBody>
          <a:bodyPr wrap="square">
            <a:spAutoFit/>
          </a:bodyPr>
          <a:lstStyle/>
          <a:p>
            <a:r>
              <a:rPr lang="en-US" sz="2000" b="1" i="0" dirty="0">
                <a:effectLst/>
                <a:latin typeface="Arial" panose="020B0604020202020204" pitchFamily="34" charset="0"/>
                <a:cs typeface="Arial" panose="020B0604020202020204" pitchFamily="34" charset="0"/>
              </a:rPr>
              <a:t>       Col Needham</a:t>
            </a:r>
          </a:p>
          <a:p>
            <a:r>
              <a:rPr lang="en-US" b="0" i="0" dirty="0">
                <a:effectLst/>
                <a:latin typeface="Google Sans"/>
              </a:rPr>
              <a:t> (</a:t>
            </a:r>
            <a:r>
              <a:rPr lang="en-US" dirty="0">
                <a:latin typeface="Google Sans"/>
              </a:rPr>
              <a:t>F</a:t>
            </a:r>
            <a:r>
              <a:rPr lang="en-US" b="0" i="0" dirty="0">
                <a:effectLst/>
                <a:latin typeface="Google Sans"/>
              </a:rPr>
              <a:t>ounder and CEO of IMDb)</a:t>
            </a:r>
            <a:endParaRPr lang="en-IN" dirty="0"/>
          </a:p>
        </p:txBody>
      </p:sp>
      <p:cxnSp>
        <p:nvCxnSpPr>
          <p:cNvPr id="18" name="Straight Connector 17">
            <a:extLst>
              <a:ext uri="{FF2B5EF4-FFF2-40B4-BE49-F238E27FC236}">
                <a16:creationId xmlns:a16="http://schemas.microsoft.com/office/drawing/2014/main" id="{1294B595-DED9-1CB2-00C1-FCBF7E009651}"/>
              </a:ext>
            </a:extLst>
          </p:cNvPr>
          <p:cNvCxnSpPr/>
          <p:nvPr/>
        </p:nvCxnSpPr>
        <p:spPr>
          <a:xfrm>
            <a:off x="1010637" y="1696301"/>
            <a:ext cx="4446872"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70917660"/>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21776A-80FE-0112-232B-292C3D1A79CF}"/>
              </a:ext>
            </a:extLst>
          </p:cNvPr>
          <p:cNvPicPr>
            <a:picLocks noChangeAspect="1"/>
          </p:cNvPicPr>
          <p:nvPr/>
        </p:nvPicPr>
        <p:blipFill>
          <a:blip r:embed="rId2"/>
          <a:stretch>
            <a:fillRect/>
          </a:stretch>
        </p:blipFill>
        <p:spPr>
          <a:xfrm>
            <a:off x="3447058" y="1385040"/>
            <a:ext cx="5297883" cy="4511431"/>
          </a:xfrm>
          <a:prstGeom prst="rect">
            <a:avLst/>
          </a:prstGeom>
        </p:spPr>
      </p:pic>
      <p:sp>
        <p:nvSpPr>
          <p:cNvPr id="3" name="TextBox 2">
            <a:extLst>
              <a:ext uri="{FF2B5EF4-FFF2-40B4-BE49-F238E27FC236}">
                <a16:creationId xmlns:a16="http://schemas.microsoft.com/office/drawing/2014/main" id="{18688748-611F-29FE-3AFC-2CD309EBCB3D}"/>
              </a:ext>
            </a:extLst>
          </p:cNvPr>
          <p:cNvSpPr txBox="1"/>
          <p:nvPr/>
        </p:nvSpPr>
        <p:spPr>
          <a:xfrm>
            <a:off x="957447" y="1458818"/>
            <a:ext cx="9996103" cy="4524315"/>
          </a:xfrm>
          <a:prstGeom prst="rect">
            <a:avLst/>
          </a:prstGeom>
          <a:noFill/>
        </p:spPr>
        <p:txBody>
          <a:bodyPr wrap="square">
            <a:spAutoFit/>
          </a:bodyPr>
          <a:lstStyle/>
          <a:p>
            <a:pPr algn="just"/>
            <a:r>
              <a:rPr lang="en-US" sz="1600" dirty="0">
                <a:latin typeface="Arial" panose="020B0604020202020204" pitchFamily="34" charset="0"/>
                <a:cs typeface="Arial" panose="020B0604020202020204" pitchFamily="34" charset="0"/>
              </a:rPr>
              <a:t>In conclusion, the IMDb data analysis project has provided valuable insights into the multifaceted landscape of the entertainment industry. The objectives outlined at the project's inception were met through a systematic approach, encompassing data understanding, cleaning, preprocessing, </a:t>
            </a:r>
            <a:r>
              <a:rPr lang="en-US" sz="1600" b="1" dirty="0">
                <a:latin typeface="Arial" panose="020B0604020202020204" pitchFamily="34" charset="0"/>
                <a:cs typeface="Arial" panose="020B0604020202020204" pitchFamily="34" charset="0"/>
              </a:rPr>
              <a:t>exploratory data analysis (EDA)</a:t>
            </a:r>
            <a:r>
              <a:rPr lang="en-US" sz="1600" dirty="0">
                <a:latin typeface="Arial" panose="020B0604020202020204" pitchFamily="34" charset="0"/>
                <a:cs typeface="Arial" panose="020B0604020202020204" pitchFamily="34" charset="0"/>
              </a:rPr>
              <a:t>, and insightful visualizations.</a:t>
            </a:r>
          </a:p>
          <a:p>
            <a:pPr algn="just"/>
            <a:r>
              <a:rPr lang="en-US" sz="1600" dirty="0">
                <a:latin typeface="Arial" panose="020B0604020202020204" pitchFamily="34" charset="0"/>
                <a:cs typeface="Arial" panose="020B0604020202020204" pitchFamily="34" charset="0"/>
              </a:rPr>
              <a:t>The findings offer actionable insights for industry professionals, from filmmakers and distributors aiming to optimize box office success to talent scouts seeking emerging stars. The comprehensive analysis of IMDb data not only sheds light on current industry trends but also provides a foundation for strategic decision-making and content creation in the ever-evolving world of entertainment</a:t>
            </a:r>
          </a:p>
          <a:p>
            <a:pPr algn="just"/>
            <a:endParaRPr lang="en-US" sz="1600" dirty="0">
              <a:latin typeface="Arial" panose="020B0604020202020204" pitchFamily="34" charset="0"/>
              <a:cs typeface="Arial" panose="020B0604020202020204" pitchFamily="34" charset="0"/>
            </a:endParaRPr>
          </a:p>
          <a:p>
            <a:pPr algn="just"/>
            <a:r>
              <a:rPr lang="en-US" sz="1600" b="1" dirty="0">
                <a:latin typeface="Arial" panose="020B0604020202020204" pitchFamily="34" charset="0"/>
                <a:cs typeface="Arial" panose="020B0604020202020204" pitchFamily="34" charset="0"/>
              </a:rPr>
              <a:t>Key Outcomes:</a:t>
            </a:r>
          </a:p>
          <a:p>
            <a:pPr marL="285750" indent="-285750" algn="just">
              <a:buFont typeface="Arial" panose="020B0604020202020204" pitchFamily="34" charset="0"/>
              <a:buChar char="•"/>
            </a:pPr>
            <a:r>
              <a:rPr lang="en-US" sz="1600" b="1" dirty="0">
                <a:latin typeface="Arial" panose="020B0604020202020204" pitchFamily="34" charset="0"/>
                <a:cs typeface="Arial" panose="020B0604020202020204" pitchFamily="34" charset="0"/>
              </a:rPr>
              <a:t>Genre Revenue and Budget: </a:t>
            </a:r>
            <a:r>
              <a:rPr lang="en-US" sz="1600" dirty="0">
                <a:latin typeface="Arial" panose="020B0604020202020204" pitchFamily="34" charset="0"/>
                <a:cs typeface="Arial" panose="020B0604020202020204" pitchFamily="34" charset="0"/>
              </a:rPr>
              <a:t>The Action genre emerged as a powerhouse, collecting the highest gross revenue of $67.54 billion, while also featuring prominently in the top 5 genres with the highest budgets.</a:t>
            </a:r>
          </a:p>
          <a:p>
            <a:pPr marL="285750" indent="-285750" algn="just">
              <a:buFont typeface="Arial" panose="020B0604020202020204" pitchFamily="34" charset="0"/>
              <a:buChar char="•"/>
            </a:pPr>
            <a:r>
              <a:rPr lang="en-US" sz="1600" b="1" dirty="0">
                <a:latin typeface="Arial" panose="020B0604020202020204" pitchFamily="34" charset="0"/>
                <a:cs typeface="Arial" panose="020B0604020202020204" pitchFamily="34" charset="0"/>
              </a:rPr>
              <a:t>Director's Impact: </a:t>
            </a:r>
            <a:r>
              <a:rPr lang="en-US" sz="1600" dirty="0">
                <a:latin typeface="Arial" panose="020B0604020202020204" pitchFamily="34" charset="0"/>
                <a:cs typeface="Arial" panose="020B0604020202020204" pitchFamily="34" charset="0"/>
              </a:rPr>
              <a:t>Directors showcased exceptional prowess by leading in the category of maximum gross revenue, underlining the influential role directors play in a film's financial success.</a:t>
            </a:r>
          </a:p>
          <a:p>
            <a:pPr marL="285750" indent="-285750" algn="just">
              <a:buFont typeface="Arial" panose="020B0604020202020204" pitchFamily="34" charset="0"/>
              <a:buChar char="•"/>
            </a:pPr>
            <a:r>
              <a:rPr lang="en-US" sz="1600" b="1" dirty="0">
                <a:latin typeface="Arial" panose="020B0604020202020204" pitchFamily="34" charset="0"/>
                <a:cs typeface="Arial" panose="020B0604020202020204" pitchFamily="34" charset="0"/>
              </a:rPr>
              <a:t>Audience Engagement: </a:t>
            </a:r>
            <a:r>
              <a:rPr lang="en-US" sz="1600" dirty="0">
                <a:latin typeface="Arial" panose="020B0604020202020204" pitchFamily="34" charset="0"/>
                <a:cs typeface="Arial" panose="020B0604020202020204" pitchFamily="34" charset="0"/>
              </a:rPr>
              <a:t>Action movies gained the highest Facebook likes, emphasizing the genre's popularity among IMDb users.</a:t>
            </a:r>
          </a:p>
          <a:p>
            <a:pPr marL="285750" indent="-285750" algn="just">
              <a:buFont typeface="Arial" panose="020B0604020202020204" pitchFamily="34" charset="0"/>
              <a:buChar char="•"/>
            </a:pPr>
            <a:r>
              <a:rPr lang="en-US" sz="1600" b="1" dirty="0">
                <a:latin typeface="Arial" panose="020B0604020202020204" pitchFamily="34" charset="0"/>
                <a:cs typeface="Arial" panose="020B0604020202020204" pitchFamily="34" charset="0"/>
              </a:rPr>
              <a:t>Actor Popularity: </a:t>
            </a:r>
            <a:r>
              <a:rPr lang="en-US" sz="1600" dirty="0">
                <a:latin typeface="Arial" panose="020B0604020202020204" pitchFamily="34" charset="0"/>
                <a:cs typeface="Arial" panose="020B0604020202020204" pitchFamily="34" charset="0"/>
              </a:rPr>
              <a:t>A</a:t>
            </a:r>
            <a:r>
              <a:rPr lang="en-US" sz="1600" i="0" dirty="0">
                <a:solidFill>
                  <a:schemeClr val="tx1">
                    <a:lumMod val="95000"/>
                    <a:lumOff val="5000"/>
                  </a:schemeClr>
                </a:solidFill>
                <a:effectLst/>
                <a:latin typeface="Arial" panose="020B0604020202020204" pitchFamily="34" charset="0"/>
                <a:cs typeface="Arial" panose="020B0604020202020204" pitchFamily="34" charset="0"/>
              </a:rPr>
              <a:t>n</a:t>
            </a: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 actor's popularity can have a substantial impact on a movie's revenue, as their fame and fan base can attract a larger audience.</a:t>
            </a:r>
            <a:endParaRPr lang="en-US" sz="1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65929E7-E264-9363-E83E-51EBDDEF7B43}"/>
              </a:ext>
            </a:extLst>
          </p:cNvPr>
          <p:cNvSpPr txBox="1"/>
          <p:nvPr/>
        </p:nvSpPr>
        <p:spPr>
          <a:xfrm>
            <a:off x="915068" y="713603"/>
            <a:ext cx="10361862" cy="584775"/>
          </a:xfrm>
          <a:prstGeom prst="rect">
            <a:avLst/>
          </a:prstGeom>
          <a:solidFill>
            <a:schemeClr val="bg1">
              <a:lumMod val="85000"/>
            </a:schemeClr>
          </a:solidFill>
        </p:spPr>
        <p:txBody>
          <a:bodyPr wrap="square">
            <a:spAutoFit/>
          </a:bodyPr>
          <a:lstStyle/>
          <a:p>
            <a:r>
              <a:rPr lang="en-IN" sz="3200" b="1" dirty="0">
                <a:latin typeface="Arial" panose="020B0604020202020204" pitchFamily="34" charset="0"/>
                <a:cs typeface="Arial" panose="020B0604020202020204" pitchFamily="34" charset="0"/>
              </a:rPr>
              <a:t>Conclusion :</a:t>
            </a:r>
          </a:p>
        </p:txBody>
      </p:sp>
    </p:spTree>
    <p:extLst>
      <p:ext uri="{BB962C8B-B14F-4D97-AF65-F5344CB8AC3E}">
        <p14:creationId xmlns:p14="http://schemas.microsoft.com/office/powerpoint/2010/main" val="3914238151"/>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3E1C26-2452-D0A5-2E9C-41A56484143D}"/>
              </a:ext>
            </a:extLst>
          </p:cNvPr>
          <p:cNvSpPr/>
          <p:nvPr/>
        </p:nvSpPr>
        <p:spPr>
          <a:xfrm>
            <a:off x="1904172" y="2644170"/>
            <a:ext cx="8211980" cy="1569660"/>
          </a:xfrm>
          <a:prstGeom prst="rect">
            <a:avLst/>
          </a:prstGeom>
          <a:solidFill>
            <a:schemeClr val="accent2">
              <a:lumMod val="60000"/>
              <a:lumOff val="40000"/>
            </a:schemeClr>
          </a:solidFill>
          <a:ln>
            <a:solidFill>
              <a:srgbClr val="92D050"/>
            </a:solidFill>
          </a:ln>
          <a:effectLst/>
          <a:scene3d>
            <a:camera prst="perspectiveLeft"/>
            <a:lightRig rig="threePt" dir="t"/>
          </a:scene3d>
        </p:spPr>
        <p:txBody>
          <a:bodyPr wrap="square" lIns="91440" tIns="45720" rIns="91440" bIns="45720">
            <a:spAutoFit/>
          </a:bodyPr>
          <a:lstStyle/>
          <a:p>
            <a:pPr algn="ctr"/>
            <a:r>
              <a:rPr lang="en-US" sz="9600" b="1" dirty="0">
                <a:ln w="6600">
                  <a:solidFill>
                    <a:schemeClr val="accent2"/>
                  </a:solidFill>
                  <a:prstDash val="solid"/>
                </a:ln>
                <a:solidFill>
                  <a:srgbClr val="FFFFFF"/>
                </a:solidFill>
                <a:effectLst>
                  <a:outerShdw dist="38100" dir="2700000" algn="tl" rotWithShape="0">
                    <a:schemeClr val="accent2"/>
                  </a:outerShdw>
                </a:effectLst>
              </a:rPr>
              <a:t>THANK YOU</a:t>
            </a:r>
          </a:p>
        </p:txBody>
      </p:sp>
    </p:spTree>
    <p:extLst>
      <p:ext uri="{BB962C8B-B14F-4D97-AF65-F5344CB8AC3E}">
        <p14:creationId xmlns:p14="http://schemas.microsoft.com/office/powerpoint/2010/main" val="207606035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412D726-E6D4-D286-2CC1-B18B97812398}"/>
              </a:ext>
            </a:extLst>
          </p:cNvPr>
          <p:cNvPicPr>
            <a:picLocks noChangeAspect="1"/>
          </p:cNvPicPr>
          <p:nvPr/>
        </p:nvPicPr>
        <p:blipFill>
          <a:blip r:embed="rId2"/>
          <a:stretch>
            <a:fillRect/>
          </a:stretch>
        </p:blipFill>
        <p:spPr>
          <a:xfrm>
            <a:off x="3528461" y="940400"/>
            <a:ext cx="5296224" cy="4507499"/>
          </a:xfrm>
          <a:prstGeom prst="rect">
            <a:avLst/>
          </a:prstGeom>
        </p:spPr>
      </p:pic>
      <p:sp>
        <p:nvSpPr>
          <p:cNvPr id="2" name="Title 1">
            <a:extLst>
              <a:ext uri="{FF2B5EF4-FFF2-40B4-BE49-F238E27FC236}">
                <a16:creationId xmlns:a16="http://schemas.microsoft.com/office/drawing/2014/main" id="{999C1554-2A3A-41AA-B5E7-9BCC47B3F85F}"/>
              </a:ext>
            </a:extLst>
          </p:cNvPr>
          <p:cNvSpPr>
            <a:spLocks noGrp="1"/>
          </p:cNvSpPr>
          <p:nvPr>
            <p:ph type="title"/>
          </p:nvPr>
        </p:nvSpPr>
        <p:spPr>
          <a:xfrm>
            <a:off x="904775" y="1263566"/>
            <a:ext cx="10587789" cy="5047232"/>
          </a:xfrm>
        </p:spPr>
        <p:txBody>
          <a:bodyPr>
            <a:noAutofit/>
          </a:bodyPr>
          <a:lstStyle/>
          <a:p>
            <a:pPr algn="l"/>
            <a:r>
              <a:rPr lang="en-US" sz="1600" dirty="0">
                <a:solidFill>
                  <a:schemeClr val="tx1">
                    <a:lumMod val="95000"/>
                    <a:lumOff val="5000"/>
                  </a:schemeClr>
                </a:solidFill>
                <a:latin typeface="Arial" panose="020B0604020202020204" pitchFamily="34" charset="0"/>
                <a:cs typeface="Arial" panose="020B0604020202020204" pitchFamily="34" charset="0"/>
              </a:rPr>
              <a:t>Performing IMDb data analysis involves several steps, from data acquisition to interpretation of results. Below are the general steps for IMDb data analysis:</a:t>
            </a:r>
            <a:br>
              <a:rPr lang="en-US" sz="1600" dirty="0">
                <a:solidFill>
                  <a:schemeClr val="tx1">
                    <a:lumMod val="95000"/>
                    <a:lumOff val="5000"/>
                  </a:schemeClr>
                </a:solidFill>
                <a:latin typeface="Arial" panose="020B0604020202020204" pitchFamily="34" charset="0"/>
                <a:cs typeface="Arial" panose="020B0604020202020204" pitchFamily="34" charset="0"/>
              </a:rPr>
            </a:br>
            <a:br>
              <a:rPr lang="en-IN" sz="1600" dirty="0">
                <a:solidFill>
                  <a:schemeClr val="tx1">
                    <a:lumMod val="95000"/>
                    <a:lumOff val="5000"/>
                  </a:schemeClr>
                </a:solidFill>
                <a:latin typeface="Arial" panose="020B0604020202020204" pitchFamily="34" charset="0"/>
                <a:cs typeface="Arial" panose="020B0604020202020204" pitchFamily="34" charset="0"/>
              </a:rPr>
            </a:br>
            <a:r>
              <a:rPr lang="en-US" sz="1600" b="1" dirty="0">
                <a:solidFill>
                  <a:schemeClr val="tx1">
                    <a:lumMod val="95000"/>
                    <a:lumOff val="5000"/>
                  </a:schemeClr>
                </a:solidFill>
                <a:latin typeface="Arial" panose="020B0604020202020204" pitchFamily="34" charset="0"/>
                <a:cs typeface="Arial" panose="020B0604020202020204" pitchFamily="34" charset="0"/>
              </a:rPr>
              <a:t>1.</a:t>
            </a:r>
            <a:r>
              <a:rPr lang="en-US" sz="1600" b="1" i="0" dirty="0">
                <a:solidFill>
                  <a:schemeClr val="tx1">
                    <a:lumMod val="95000"/>
                    <a:lumOff val="5000"/>
                  </a:schemeClr>
                </a:solidFill>
                <a:effectLst/>
                <a:latin typeface="Arial" panose="020B0604020202020204" pitchFamily="34" charset="0"/>
                <a:cs typeface="Arial" panose="020B0604020202020204" pitchFamily="34" charset="0"/>
              </a:rPr>
              <a:t>Data Collection:</a:t>
            </a:r>
            <a:br>
              <a:rPr lang="en-US" sz="1600" b="0" i="0" dirty="0">
                <a:solidFill>
                  <a:schemeClr val="tx1">
                    <a:lumMod val="95000"/>
                    <a:lumOff val="5000"/>
                  </a:schemeClr>
                </a:solidFill>
                <a:effectLst/>
                <a:latin typeface="Arial" panose="020B0604020202020204" pitchFamily="34" charset="0"/>
                <a:cs typeface="Arial" panose="020B0604020202020204" pitchFamily="34" charset="0"/>
              </a:rPr>
            </a:b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  </a:t>
            </a:r>
            <a:r>
              <a:rPr lang="en-US" sz="1600" b="1" i="0" dirty="0">
                <a:solidFill>
                  <a:schemeClr val="tx1">
                    <a:lumMod val="95000"/>
                    <a:lumOff val="5000"/>
                  </a:schemeClr>
                </a:solidFill>
                <a:effectLst/>
                <a:latin typeface="Arial" panose="020B0604020202020204" pitchFamily="34" charset="0"/>
                <a:cs typeface="Arial" panose="020B0604020202020204" pitchFamily="34" charset="0"/>
              </a:rPr>
              <a:t>Obtain IMDb datasets: </a:t>
            </a: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Download relevant datasets from IMDb or use web scraping techniques to gather </a:t>
            </a:r>
            <a:br>
              <a:rPr lang="en-US" sz="1600" b="0" i="0" dirty="0">
                <a:solidFill>
                  <a:schemeClr val="tx1">
                    <a:lumMod val="95000"/>
                    <a:lumOff val="5000"/>
                  </a:schemeClr>
                </a:solidFill>
                <a:effectLst/>
                <a:latin typeface="Arial" panose="020B0604020202020204" pitchFamily="34" charset="0"/>
                <a:cs typeface="Arial" panose="020B0604020202020204" pitchFamily="34" charset="0"/>
              </a:rPr>
            </a:b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  specific</a:t>
            </a:r>
            <a:r>
              <a:rPr lang="en-US" sz="1600" dirty="0">
                <a:solidFill>
                  <a:schemeClr val="tx1">
                    <a:lumMod val="95000"/>
                    <a:lumOff val="5000"/>
                  </a:schemeClr>
                </a:solidFill>
                <a:latin typeface="Arial" panose="020B0604020202020204" pitchFamily="34" charset="0"/>
                <a:cs typeface="Arial" panose="020B0604020202020204" pitchFamily="34" charset="0"/>
              </a:rPr>
              <a:t> </a:t>
            </a: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data.(Choosing datasets based on our analysis goals, such as movies, TV shows, actors, ratings, and</a:t>
            </a:r>
            <a:br>
              <a:rPr lang="en-US" sz="1600" b="0" i="0" dirty="0">
                <a:solidFill>
                  <a:schemeClr val="tx1">
                    <a:lumMod val="95000"/>
                    <a:lumOff val="5000"/>
                  </a:schemeClr>
                </a:solidFill>
                <a:effectLst/>
                <a:latin typeface="Arial" panose="020B0604020202020204" pitchFamily="34" charset="0"/>
                <a:cs typeface="Arial" panose="020B0604020202020204" pitchFamily="34" charset="0"/>
              </a:rPr>
            </a:b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  more).</a:t>
            </a:r>
            <a:br>
              <a:rPr lang="en-US" sz="1600" b="0" i="0" dirty="0">
                <a:solidFill>
                  <a:schemeClr val="tx1">
                    <a:lumMod val="95000"/>
                    <a:lumOff val="5000"/>
                  </a:schemeClr>
                </a:solidFill>
                <a:effectLst/>
                <a:latin typeface="Arial" panose="020B0604020202020204" pitchFamily="34" charset="0"/>
                <a:cs typeface="Arial" panose="020B0604020202020204" pitchFamily="34" charset="0"/>
              </a:rPr>
            </a:br>
            <a:br>
              <a:rPr lang="en-US" sz="1600" b="0" i="0" dirty="0">
                <a:solidFill>
                  <a:schemeClr val="tx1">
                    <a:lumMod val="95000"/>
                    <a:lumOff val="5000"/>
                  </a:schemeClr>
                </a:solidFill>
                <a:effectLst/>
                <a:latin typeface="Arial" panose="020B0604020202020204" pitchFamily="34" charset="0"/>
                <a:cs typeface="Arial" panose="020B0604020202020204" pitchFamily="34" charset="0"/>
              </a:rPr>
            </a:br>
            <a:r>
              <a:rPr lang="en-US" sz="1600" b="1" i="0" dirty="0">
                <a:solidFill>
                  <a:schemeClr val="tx1">
                    <a:lumMod val="95000"/>
                    <a:lumOff val="5000"/>
                  </a:schemeClr>
                </a:solidFill>
                <a:effectLst/>
                <a:latin typeface="Arial" panose="020B0604020202020204" pitchFamily="34" charset="0"/>
                <a:cs typeface="Arial" panose="020B0604020202020204" pitchFamily="34" charset="0"/>
              </a:rPr>
              <a:t>2</a:t>
            </a: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a:t>
            </a:r>
            <a:r>
              <a:rPr lang="en-US" sz="1600" b="1" i="0" dirty="0">
                <a:solidFill>
                  <a:schemeClr val="tx1">
                    <a:lumMod val="95000"/>
                    <a:lumOff val="5000"/>
                  </a:schemeClr>
                </a:solidFill>
                <a:effectLst/>
                <a:latin typeface="Arial" panose="020B0604020202020204" pitchFamily="34" charset="0"/>
                <a:cs typeface="Arial" panose="020B0604020202020204" pitchFamily="34" charset="0"/>
              </a:rPr>
              <a:t>Data Cleaning and Preprocessing:</a:t>
            </a:r>
            <a:br>
              <a:rPr lang="en-US" sz="1600" b="0" i="0" dirty="0">
                <a:solidFill>
                  <a:schemeClr val="tx1">
                    <a:lumMod val="95000"/>
                    <a:lumOff val="5000"/>
                  </a:schemeClr>
                </a:solidFill>
                <a:effectLst/>
                <a:latin typeface="Arial" panose="020B0604020202020204" pitchFamily="34" charset="0"/>
                <a:cs typeface="Arial" panose="020B0604020202020204" pitchFamily="34" charset="0"/>
              </a:rPr>
            </a:b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   </a:t>
            </a:r>
            <a:r>
              <a:rPr lang="en-US" sz="1600" b="1" i="0" dirty="0">
                <a:solidFill>
                  <a:schemeClr val="tx1">
                    <a:lumMod val="95000"/>
                    <a:lumOff val="5000"/>
                  </a:schemeClr>
                </a:solidFill>
                <a:effectLst/>
                <a:latin typeface="Arial" panose="020B0604020202020204" pitchFamily="34" charset="0"/>
                <a:cs typeface="Arial" panose="020B0604020202020204" pitchFamily="34" charset="0"/>
              </a:rPr>
              <a:t>Handle missing data: </a:t>
            </a: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Identify and address missing values through imputation or removal.</a:t>
            </a:r>
            <a:br>
              <a:rPr lang="en-US" sz="1600" b="0" i="0" dirty="0">
                <a:solidFill>
                  <a:schemeClr val="tx1">
                    <a:lumMod val="95000"/>
                    <a:lumOff val="5000"/>
                  </a:schemeClr>
                </a:solidFill>
                <a:effectLst/>
                <a:latin typeface="Arial" panose="020B0604020202020204" pitchFamily="34" charset="0"/>
                <a:cs typeface="Arial" panose="020B0604020202020204" pitchFamily="34" charset="0"/>
              </a:rPr>
            </a:b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   </a:t>
            </a:r>
            <a:r>
              <a:rPr lang="en-US" sz="1600" b="1" i="0" dirty="0">
                <a:solidFill>
                  <a:schemeClr val="tx1">
                    <a:lumMod val="95000"/>
                    <a:lumOff val="5000"/>
                  </a:schemeClr>
                </a:solidFill>
                <a:effectLst/>
                <a:latin typeface="Arial" panose="020B0604020202020204" pitchFamily="34" charset="0"/>
                <a:cs typeface="Arial" panose="020B0604020202020204" pitchFamily="34" charset="0"/>
              </a:rPr>
              <a:t>Remove duplicates: </a:t>
            </a: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Ensure there are no duplicate entries in the dataset.</a:t>
            </a:r>
            <a:br>
              <a:rPr lang="en-US" sz="1600" b="0" i="0" dirty="0">
                <a:solidFill>
                  <a:schemeClr val="tx1">
                    <a:lumMod val="95000"/>
                    <a:lumOff val="5000"/>
                  </a:schemeClr>
                </a:solidFill>
                <a:effectLst/>
                <a:latin typeface="Arial" panose="020B0604020202020204" pitchFamily="34" charset="0"/>
                <a:cs typeface="Arial" panose="020B0604020202020204" pitchFamily="34" charset="0"/>
              </a:rPr>
            </a:b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   </a:t>
            </a:r>
            <a:r>
              <a:rPr lang="en-US" sz="1600" b="1" i="0" dirty="0">
                <a:solidFill>
                  <a:schemeClr val="tx1">
                    <a:lumMod val="95000"/>
                    <a:lumOff val="5000"/>
                  </a:schemeClr>
                </a:solidFill>
                <a:effectLst/>
                <a:latin typeface="Arial" panose="020B0604020202020204" pitchFamily="34" charset="0"/>
                <a:cs typeface="Arial" panose="020B0604020202020204" pitchFamily="34" charset="0"/>
              </a:rPr>
              <a:t>Standardize and format data: </a:t>
            </a: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Ensure consistency in data formats (e.g., date formats, categorical  variables).</a:t>
            </a:r>
            <a:br>
              <a:rPr lang="en-US" sz="1600" b="0" i="0" dirty="0">
                <a:solidFill>
                  <a:schemeClr val="tx1">
                    <a:lumMod val="95000"/>
                    <a:lumOff val="5000"/>
                  </a:schemeClr>
                </a:solidFill>
                <a:effectLst/>
                <a:latin typeface="Arial" panose="020B0604020202020204" pitchFamily="34" charset="0"/>
                <a:cs typeface="Arial" panose="020B0604020202020204" pitchFamily="34" charset="0"/>
              </a:rPr>
            </a:b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   </a:t>
            </a:r>
            <a:r>
              <a:rPr lang="en-US" sz="1600" b="1" i="0" dirty="0">
                <a:solidFill>
                  <a:schemeClr val="tx1">
                    <a:lumMod val="95000"/>
                    <a:lumOff val="5000"/>
                  </a:schemeClr>
                </a:solidFill>
                <a:effectLst/>
                <a:latin typeface="Arial" panose="020B0604020202020204" pitchFamily="34" charset="0"/>
                <a:cs typeface="Arial" panose="020B0604020202020204" pitchFamily="34" charset="0"/>
              </a:rPr>
              <a:t>Convert data types:</a:t>
            </a: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 Adjusting data types as needed for analysis.</a:t>
            </a:r>
            <a:br>
              <a:rPr lang="en-US" sz="1600" b="0" i="0" dirty="0">
                <a:solidFill>
                  <a:schemeClr val="tx1">
                    <a:lumMod val="95000"/>
                    <a:lumOff val="5000"/>
                  </a:schemeClr>
                </a:solidFill>
                <a:effectLst/>
                <a:latin typeface="Arial" panose="020B0604020202020204" pitchFamily="34" charset="0"/>
                <a:cs typeface="Arial" panose="020B0604020202020204" pitchFamily="34" charset="0"/>
              </a:rPr>
            </a:br>
            <a:br>
              <a:rPr lang="en-US" sz="1600" b="0" i="0" dirty="0">
                <a:solidFill>
                  <a:schemeClr val="tx1">
                    <a:lumMod val="95000"/>
                    <a:lumOff val="5000"/>
                  </a:schemeClr>
                </a:solidFill>
                <a:effectLst/>
                <a:latin typeface="Arial" panose="020B0604020202020204" pitchFamily="34" charset="0"/>
                <a:cs typeface="Arial" panose="020B0604020202020204" pitchFamily="34" charset="0"/>
              </a:rPr>
            </a:br>
            <a:r>
              <a:rPr lang="en-US" sz="1600" b="1" i="0" dirty="0">
                <a:solidFill>
                  <a:schemeClr val="tx1">
                    <a:lumMod val="95000"/>
                    <a:lumOff val="5000"/>
                  </a:schemeClr>
                </a:solidFill>
                <a:effectLst/>
                <a:latin typeface="Arial" panose="020B0604020202020204" pitchFamily="34" charset="0"/>
                <a:cs typeface="Arial" panose="020B0604020202020204" pitchFamily="34" charset="0"/>
              </a:rPr>
              <a:t>3.Exploratory Data Analysis (EDA):</a:t>
            </a:r>
            <a:br>
              <a:rPr lang="en-US" sz="1600" b="1" i="0" dirty="0">
                <a:solidFill>
                  <a:schemeClr val="tx1">
                    <a:lumMod val="95000"/>
                    <a:lumOff val="5000"/>
                  </a:schemeClr>
                </a:solidFill>
                <a:effectLst/>
                <a:latin typeface="Arial" panose="020B0604020202020204" pitchFamily="34" charset="0"/>
                <a:cs typeface="Arial" panose="020B0604020202020204" pitchFamily="34" charset="0"/>
              </a:rPr>
            </a:br>
            <a:r>
              <a:rPr lang="en-US" sz="1600" b="1" i="0" dirty="0">
                <a:solidFill>
                  <a:schemeClr val="tx1">
                    <a:lumMod val="95000"/>
                    <a:lumOff val="5000"/>
                  </a:schemeClr>
                </a:solidFill>
                <a:effectLst/>
                <a:latin typeface="Arial" panose="020B0604020202020204" pitchFamily="34" charset="0"/>
                <a:cs typeface="Arial" panose="020B0604020202020204" pitchFamily="34" charset="0"/>
              </a:rPr>
              <a:t>   Visualize distributions: </a:t>
            </a: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Create histograms, box plots, and other visualizations to understand the distribution of </a:t>
            </a:r>
            <a:br>
              <a:rPr lang="en-US" sz="1600" b="0" i="0" dirty="0">
                <a:solidFill>
                  <a:schemeClr val="tx1">
                    <a:lumMod val="95000"/>
                    <a:lumOff val="5000"/>
                  </a:schemeClr>
                </a:solidFill>
                <a:effectLst/>
                <a:latin typeface="Arial" panose="020B0604020202020204" pitchFamily="34" charset="0"/>
                <a:cs typeface="Arial" panose="020B0604020202020204" pitchFamily="34" charset="0"/>
              </a:rPr>
            </a:b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   key variables (ratings, box office earnings, etc.).</a:t>
            </a:r>
            <a:br>
              <a:rPr lang="en-US" sz="1600" b="0" i="0" dirty="0">
                <a:solidFill>
                  <a:schemeClr val="tx1">
                    <a:lumMod val="95000"/>
                    <a:lumOff val="5000"/>
                  </a:schemeClr>
                </a:solidFill>
                <a:effectLst/>
                <a:latin typeface="Arial" panose="020B0604020202020204" pitchFamily="34" charset="0"/>
                <a:cs typeface="Arial" panose="020B0604020202020204" pitchFamily="34" charset="0"/>
              </a:rPr>
            </a:b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   </a:t>
            </a:r>
            <a:r>
              <a:rPr lang="en-US" sz="1600" b="1" i="0" dirty="0">
                <a:solidFill>
                  <a:schemeClr val="tx1">
                    <a:lumMod val="95000"/>
                    <a:lumOff val="5000"/>
                  </a:schemeClr>
                </a:solidFill>
                <a:effectLst/>
                <a:latin typeface="Arial" panose="020B0604020202020204" pitchFamily="34" charset="0"/>
                <a:cs typeface="Arial" panose="020B0604020202020204" pitchFamily="34" charset="0"/>
              </a:rPr>
              <a:t>Explore correlations: </a:t>
            </a: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Using scatter plots and correlation matrices to identify relationships between variables.</a:t>
            </a:r>
            <a:br>
              <a:rPr lang="en-US" sz="1600" b="0" i="0" dirty="0">
                <a:solidFill>
                  <a:schemeClr val="tx1">
                    <a:lumMod val="95000"/>
                    <a:lumOff val="5000"/>
                  </a:schemeClr>
                </a:solidFill>
                <a:effectLst/>
                <a:latin typeface="Arial" panose="020B0604020202020204" pitchFamily="34" charset="0"/>
                <a:cs typeface="Arial" panose="020B0604020202020204" pitchFamily="34" charset="0"/>
              </a:rPr>
            </a:b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   </a:t>
            </a:r>
            <a:r>
              <a:rPr lang="en-US" sz="1600" b="1" i="0" dirty="0">
                <a:solidFill>
                  <a:schemeClr val="tx1">
                    <a:lumMod val="95000"/>
                    <a:lumOff val="5000"/>
                  </a:schemeClr>
                </a:solidFill>
                <a:effectLst/>
                <a:latin typeface="Arial" panose="020B0604020202020204" pitchFamily="34" charset="0"/>
                <a:cs typeface="Arial" panose="020B0604020202020204" pitchFamily="34" charset="0"/>
              </a:rPr>
              <a:t>Identify trends: </a:t>
            </a:r>
            <a:r>
              <a:rPr lang="en-US" sz="1600" b="0" i="0" dirty="0">
                <a:solidFill>
                  <a:schemeClr val="tx1">
                    <a:lumMod val="95000"/>
                    <a:lumOff val="5000"/>
                  </a:schemeClr>
                </a:solidFill>
                <a:effectLst/>
                <a:latin typeface="Arial" panose="020B0604020202020204" pitchFamily="34" charset="0"/>
                <a:cs typeface="Arial" panose="020B0604020202020204" pitchFamily="34" charset="0"/>
              </a:rPr>
              <a:t>Examine trends over time, such as the popularity of genres, average ratings, etc.</a:t>
            </a:r>
            <a:br>
              <a:rPr lang="en-US" sz="1800" b="0" i="0" dirty="0">
                <a:solidFill>
                  <a:schemeClr val="tx1">
                    <a:lumMod val="95000"/>
                    <a:lumOff val="5000"/>
                  </a:schemeClr>
                </a:solidFill>
                <a:effectLst/>
                <a:latin typeface="Söhne"/>
              </a:rPr>
            </a:br>
            <a:endParaRPr lang="en-US" sz="18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8466BB-A0F9-B8EC-2880-F0E3F9E85144}"/>
              </a:ext>
            </a:extLst>
          </p:cNvPr>
          <p:cNvSpPr txBox="1"/>
          <p:nvPr/>
        </p:nvSpPr>
        <p:spPr>
          <a:xfrm>
            <a:off x="983344" y="605526"/>
            <a:ext cx="6116854" cy="646331"/>
          </a:xfrm>
          <a:prstGeom prst="rect">
            <a:avLst/>
          </a:prstGeom>
          <a:noFill/>
        </p:spPr>
        <p:txBody>
          <a:bodyPr wrap="square">
            <a:spAutoFit/>
          </a:bodyPr>
          <a:lstStyle/>
          <a:p>
            <a:pPr algn="l"/>
            <a:r>
              <a:rPr lang="en-US" sz="3600" b="1" i="0" dirty="0">
                <a:solidFill>
                  <a:schemeClr val="tx1">
                    <a:lumMod val="95000"/>
                    <a:lumOff val="5000"/>
                  </a:schemeClr>
                </a:solidFill>
                <a:effectLst/>
                <a:latin typeface="Arial" panose="020B0604020202020204" pitchFamily="34" charset="0"/>
                <a:cs typeface="Arial" panose="020B0604020202020204" pitchFamily="34" charset="0"/>
              </a:rPr>
              <a:t>Approach :</a:t>
            </a:r>
          </a:p>
        </p:txBody>
      </p:sp>
      <p:pic>
        <p:nvPicPr>
          <p:cNvPr id="3" name="Picture 2">
            <a:extLst>
              <a:ext uri="{FF2B5EF4-FFF2-40B4-BE49-F238E27FC236}">
                <a16:creationId xmlns:a16="http://schemas.microsoft.com/office/drawing/2014/main" id="{25845D99-1992-7B58-9E36-33F5D41DECE0}"/>
              </a:ext>
            </a:extLst>
          </p:cNvPr>
          <p:cNvPicPr>
            <a:picLocks noChangeAspect="1"/>
          </p:cNvPicPr>
          <p:nvPr/>
        </p:nvPicPr>
        <p:blipFill>
          <a:blip r:embed="rId3"/>
          <a:stretch>
            <a:fillRect/>
          </a:stretch>
        </p:blipFill>
        <p:spPr>
          <a:xfrm>
            <a:off x="1067097" y="1227471"/>
            <a:ext cx="10047079" cy="24386"/>
          </a:xfrm>
          <a:prstGeom prst="rect">
            <a:avLst/>
          </a:prstGeom>
        </p:spPr>
      </p:pic>
    </p:spTree>
    <p:extLst>
      <p:ext uri="{BB962C8B-B14F-4D97-AF65-F5344CB8AC3E}">
        <p14:creationId xmlns:p14="http://schemas.microsoft.com/office/powerpoint/2010/main" val="3550903455"/>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E1496-F3D8-4F04-862B-50DC2057540D}"/>
              </a:ext>
            </a:extLst>
          </p:cNvPr>
          <p:cNvSpPr>
            <a:spLocks noGrp="1"/>
          </p:cNvSpPr>
          <p:nvPr>
            <p:ph type="title" idx="4294967295"/>
          </p:nvPr>
        </p:nvSpPr>
        <p:spPr>
          <a:xfrm>
            <a:off x="914400" y="849313"/>
            <a:ext cx="5410200" cy="1371600"/>
          </a:xfrm>
        </p:spPr>
        <p:txBody>
          <a:bodyPr>
            <a:normAutofit/>
          </a:bodyPr>
          <a:lstStyle/>
          <a:p>
            <a:r>
              <a:rPr lang="en-US" sz="3600" b="1" dirty="0">
                <a:solidFill>
                  <a:schemeClr val="tx1">
                    <a:lumMod val="95000"/>
                    <a:lumOff val="5000"/>
                  </a:schemeClr>
                </a:solidFill>
                <a:latin typeface="Arial" panose="020B0604020202020204" pitchFamily="34" charset="0"/>
                <a:cs typeface="Arial" panose="020B0604020202020204" pitchFamily="34" charset="0"/>
              </a:rPr>
              <a:t>TECH STACKED USED</a:t>
            </a:r>
          </a:p>
        </p:txBody>
      </p:sp>
      <p:pic>
        <p:nvPicPr>
          <p:cNvPr id="6" name="Content Placeholder 5">
            <a:extLst>
              <a:ext uri="{FF2B5EF4-FFF2-40B4-BE49-F238E27FC236}">
                <a16:creationId xmlns:a16="http://schemas.microsoft.com/office/drawing/2014/main" id="{399D3348-B147-42AA-8555-D5C338A8C838}"/>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6820586" y="2220913"/>
            <a:ext cx="4370387" cy="30718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a:extLst>
              <a:ext uri="{FF2B5EF4-FFF2-40B4-BE49-F238E27FC236}">
                <a16:creationId xmlns:a16="http://schemas.microsoft.com/office/drawing/2014/main" id="{7539ECA7-E7CC-4521-A116-FC0A4064F101}"/>
              </a:ext>
            </a:extLst>
          </p:cNvPr>
          <p:cNvSpPr>
            <a:spLocks noGrp="1"/>
          </p:cNvSpPr>
          <p:nvPr>
            <p:ph type="body" sz="half" idx="4294967295"/>
          </p:nvPr>
        </p:nvSpPr>
        <p:spPr>
          <a:xfrm>
            <a:off x="914400" y="2220913"/>
            <a:ext cx="5410200" cy="3181350"/>
          </a:xfrm>
        </p:spPr>
        <p:txBody>
          <a:bodyPr>
            <a:normAutofit fontScale="85000" lnSpcReduction="20000"/>
          </a:bodyPr>
          <a:lstStyle/>
          <a:p>
            <a:pPr marL="400050" indent="-400050" algn="just">
              <a:buFont typeface="+mj-lt"/>
              <a:buAutoNum type="romanUcPeriod"/>
            </a:pPr>
            <a:r>
              <a:rPr lang="en-US" b="0" i="0" dirty="0">
                <a:solidFill>
                  <a:schemeClr val="tx1"/>
                </a:solidFill>
                <a:effectLst/>
                <a:latin typeface="Arial" panose="020B0604020202020204" pitchFamily="34" charset="0"/>
                <a:cs typeface="Arial" panose="020B0604020202020204" pitchFamily="34" charset="0"/>
              </a:rPr>
              <a:t>Google Drive can be integrated with Excel for collaborative work, allowing users to store, share, and access spreadsheets online, enhancing collaboration and data accessibility.</a:t>
            </a:r>
          </a:p>
          <a:p>
            <a:pPr marL="400050" indent="-400050" algn="just">
              <a:buFont typeface="+mj-lt"/>
              <a:buAutoNum type="romanUcPeriod"/>
            </a:pPr>
            <a:r>
              <a:rPr lang="en-US" b="0" i="0" dirty="0">
                <a:solidFill>
                  <a:schemeClr val="tx1"/>
                </a:solidFill>
                <a:effectLst/>
                <a:latin typeface="Arial" panose="020B0604020202020204" pitchFamily="34" charset="0"/>
                <a:cs typeface="Arial" panose="020B0604020202020204" pitchFamily="34" charset="0"/>
              </a:rPr>
              <a:t>Excel can organize IMDb data, sorting films, actors, ratings, and more, providing a customizable and accessible database for analysis.</a:t>
            </a:r>
          </a:p>
          <a:p>
            <a:pPr marL="400050" indent="-400050" algn="just">
              <a:buFont typeface="+mj-lt"/>
              <a:buAutoNum type="romanUcPeriod"/>
            </a:pPr>
            <a:r>
              <a:rPr lang="en-US" b="0" i="0" dirty="0">
                <a:solidFill>
                  <a:schemeClr val="tx1"/>
                </a:solidFill>
                <a:effectLst/>
                <a:latin typeface="Arial" panose="020B0604020202020204" pitchFamily="34" charset="0"/>
                <a:cs typeface="Arial" panose="020B0604020202020204" pitchFamily="34" charset="0"/>
              </a:rPr>
              <a:t>PowerPoint succinctly presents IMDb data, aiding visual storytelling and analysis.</a:t>
            </a:r>
            <a:endParaRPr lang="en-US" dirty="0">
              <a:solidFill>
                <a:schemeClr val="tx1"/>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B18B3E09-9E8C-C3D2-EDE6-FA71BBBCBE69}"/>
              </a:ext>
            </a:extLst>
          </p:cNvPr>
          <p:cNvCxnSpPr/>
          <p:nvPr/>
        </p:nvCxnSpPr>
        <p:spPr>
          <a:xfrm>
            <a:off x="1174282" y="1915427"/>
            <a:ext cx="4921718"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1995118"/>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44;p50">
            <a:extLst>
              <a:ext uri="{FF2B5EF4-FFF2-40B4-BE49-F238E27FC236}">
                <a16:creationId xmlns:a16="http://schemas.microsoft.com/office/drawing/2014/main" id="{962F6AA9-2730-BA71-1BA4-0715A4251D23}"/>
              </a:ext>
            </a:extLst>
          </p:cNvPr>
          <p:cNvSpPr txBox="1">
            <a:spLocks/>
          </p:cNvSpPr>
          <p:nvPr/>
        </p:nvSpPr>
        <p:spPr>
          <a:xfrm>
            <a:off x="2244000" y="676031"/>
            <a:ext cx="7704000" cy="572700"/>
          </a:xfrm>
          <a:prstGeom prst="rect">
            <a:avLst/>
          </a:prstGeom>
        </p:spPr>
        <p:txBody>
          <a:bodyPr spcFirstLastPara="1" wrap="square" lIns="91425" tIns="91425" rIns="91425" bIns="91425" anchor="ctr" anchorCtr="0">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3600" b="1" dirty="0">
                <a:latin typeface="Arial" panose="020B0604020202020204" pitchFamily="34" charset="0"/>
                <a:cs typeface="Arial" panose="020B0604020202020204" pitchFamily="34" charset="0"/>
              </a:rPr>
              <a:t>IMDb Top 20 Movies</a:t>
            </a:r>
          </a:p>
        </p:txBody>
      </p:sp>
      <p:graphicFrame>
        <p:nvGraphicFramePr>
          <p:cNvPr id="3" name="Table 2">
            <a:extLst>
              <a:ext uri="{FF2B5EF4-FFF2-40B4-BE49-F238E27FC236}">
                <a16:creationId xmlns:a16="http://schemas.microsoft.com/office/drawing/2014/main" id="{C7BC0611-536A-B140-01F7-7D5466ED0FFC}"/>
              </a:ext>
            </a:extLst>
          </p:cNvPr>
          <p:cNvGraphicFramePr>
            <a:graphicFrameLocks noGrp="1"/>
          </p:cNvGraphicFramePr>
          <p:nvPr>
            <p:extLst>
              <p:ext uri="{D42A27DB-BD31-4B8C-83A1-F6EECF244321}">
                <p14:modId xmlns:p14="http://schemas.microsoft.com/office/powerpoint/2010/main" val="4035866259"/>
              </p:ext>
            </p:extLst>
          </p:nvPr>
        </p:nvGraphicFramePr>
        <p:xfrm>
          <a:off x="1217339" y="1463040"/>
          <a:ext cx="5906959" cy="4523862"/>
        </p:xfrm>
        <a:graphic>
          <a:graphicData uri="http://schemas.openxmlformats.org/drawingml/2006/table">
            <a:tbl>
              <a:tblPr>
                <a:tableStyleId>{C083E6E3-FA7D-4D7B-A595-EF9225AFEA82}</a:tableStyleId>
              </a:tblPr>
              <a:tblGrid>
                <a:gridCol w="3570258">
                  <a:extLst>
                    <a:ext uri="{9D8B030D-6E8A-4147-A177-3AD203B41FA5}">
                      <a16:colId xmlns:a16="http://schemas.microsoft.com/office/drawing/2014/main" val="124515142"/>
                    </a:ext>
                  </a:extLst>
                </a:gridCol>
                <a:gridCol w="2336701">
                  <a:extLst>
                    <a:ext uri="{9D8B030D-6E8A-4147-A177-3AD203B41FA5}">
                      <a16:colId xmlns:a16="http://schemas.microsoft.com/office/drawing/2014/main" val="3749194300"/>
                    </a:ext>
                  </a:extLst>
                </a:gridCol>
              </a:tblGrid>
              <a:tr h="21542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b="1" u="none" strike="noStrike" dirty="0">
                          <a:solidFill>
                            <a:srgbClr val="000000"/>
                          </a:solidFill>
                          <a:effectLst/>
                        </a:rPr>
                        <a:t>Movie Title</a:t>
                      </a:r>
                      <a:endParaRPr lang="en-IN" sz="1200" b="1"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US" sz="1200" b="1" u="none" strike="noStrike" dirty="0">
                          <a:effectLst/>
                        </a:rPr>
                        <a:t>IMDb Score (1-10)</a:t>
                      </a:r>
                      <a:endParaRPr lang="en-US" sz="1200" b="1"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3632595555"/>
                  </a:ext>
                </a:extLst>
              </a:tr>
              <a:tr h="21542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b="0" u="none" strike="noStrike" dirty="0">
                          <a:effectLst/>
                        </a:rPr>
                        <a:t>The Shawshank Redemption</a:t>
                      </a:r>
                      <a:endParaRPr lang="en-IN" sz="11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b="0" u="none" strike="noStrike" dirty="0">
                          <a:effectLst/>
                        </a:rPr>
                        <a:t>9.3</a:t>
                      </a:r>
                      <a:endParaRPr lang="en-IN" sz="11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2027660819"/>
                  </a:ext>
                </a:extLst>
              </a:tr>
              <a:tr h="21542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b="0" u="none" strike="noStrike" dirty="0">
                          <a:effectLst/>
                        </a:rPr>
                        <a:t>The Godfather</a:t>
                      </a:r>
                      <a:endParaRPr lang="en-IN" sz="11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b="0" u="none" strike="noStrike" dirty="0">
                          <a:effectLst/>
                        </a:rPr>
                        <a:t>9.2</a:t>
                      </a:r>
                      <a:endParaRPr lang="en-IN" sz="11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3248130425"/>
                  </a:ext>
                </a:extLst>
              </a:tr>
              <a:tr h="21542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b="0" u="none" strike="noStrike" dirty="0">
                          <a:effectLst/>
                        </a:rPr>
                        <a:t>The Godfather: Part II</a:t>
                      </a:r>
                      <a:endParaRPr lang="en-IN" sz="11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b="0" u="none" strike="noStrike">
                          <a:effectLst/>
                        </a:rPr>
                        <a:t>9</a:t>
                      </a:r>
                      <a:endParaRPr lang="en-IN" sz="1100" b="0" i="0" u="none" strike="noStrike">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1379269003"/>
                  </a:ext>
                </a:extLst>
              </a:tr>
              <a:tr h="21542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b="0" u="none" strike="noStrike" dirty="0">
                          <a:effectLst/>
                        </a:rPr>
                        <a:t>The Dark Knight</a:t>
                      </a:r>
                      <a:endParaRPr lang="en-IN" sz="11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b="0" u="none" strike="noStrike">
                          <a:effectLst/>
                        </a:rPr>
                        <a:t>9</a:t>
                      </a:r>
                      <a:endParaRPr lang="en-IN" sz="1100" b="0" i="0" u="none" strike="noStrike">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2768102618"/>
                  </a:ext>
                </a:extLst>
              </a:tr>
              <a:tr h="21542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US" sz="1100" b="0" u="none" strike="noStrike" dirty="0">
                          <a:effectLst/>
                        </a:rPr>
                        <a:t>The Lord of the Rings: The Return of the King</a:t>
                      </a:r>
                      <a:endParaRPr lang="en-US" sz="11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b="0" u="none" strike="noStrike">
                          <a:effectLst/>
                        </a:rPr>
                        <a:t>8.9</a:t>
                      </a:r>
                      <a:endParaRPr lang="en-IN" sz="1100" b="0" i="0" u="none" strike="noStrike">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890924125"/>
                  </a:ext>
                </a:extLst>
              </a:tr>
              <a:tr h="21542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b="0" u="none" strike="noStrike" dirty="0">
                          <a:effectLst/>
                        </a:rPr>
                        <a:t>Pulp Fiction</a:t>
                      </a:r>
                      <a:endParaRPr lang="en-IN" sz="11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b="0" u="none" strike="noStrike">
                          <a:effectLst/>
                        </a:rPr>
                        <a:t>8.9</a:t>
                      </a:r>
                      <a:endParaRPr lang="en-IN" sz="1100" b="0" i="0" u="none" strike="noStrike">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2997717899"/>
                  </a:ext>
                </a:extLst>
              </a:tr>
              <a:tr h="21542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US" sz="1100" b="0" u="none" strike="noStrike" dirty="0">
                          <a:effectLst/>
                        </a:rPr>
                        <a:t>The Good, the Bad and the Ugly</a:t>
                      </a:r>
                      <a:endParaRPr lang="en-US" sz="11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b="0" u="none" strike="noStrike">
                          <a:effectLst/>
                        </a:rPr>
                        <a:t>8.9</a:t>
                      </a:r>
                      <a:endParaRPr lang="en-IN" sz="1100" b="0" i="0" u="none" strike="noStrike">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1941584860"/>
                  </a:ext>
                </a:extLst>
              </a:tr>
              <a:tr h="21542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b="0" u="none" strike="noStrike" dirty="0">
                          <a:effectLst/>
                        </a:rPr>
                        <a:t>Schindler's List</a:t>
                      </a:r>
                      <a:endParaRPr lang="en-IN" sz="11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b="0" u="none" strike="noStrike">
                          <a:effectLst/>
                        </a:rPr>
                        <a:t>8.9</a:t>
                      </a:r>
                      <a:endParaRPr lang="en-IN" sz="1100" b="0" i="0" u="none" strike="noStrike">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3434797661"/>
                  </a:ext>
                </a:extLst>
              </a:tr>
              <a:tr h="21542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b="0" u="none" strike="noStrike" dirty="0">
                          <a:effectLst/>
                        </a:rPr>
                        <a:t>Forrest Gump</a:t>
                      </a:r>
                      <a:endParaRPr lang="en-IN" sz="11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b="0" u="none" strike="noStrike" dirty="0">
                          <a:effectLst/>
                        </a:rPr>
                        <a:t>8.8</a:t>
                      </a:r>
                      <a:endParaRPr lang="en-IN" sz="11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4041318337"/>
                  </a:ext>
                </a:extLst>
              </a:tr>
              <a:tr h="21542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b="0" u="none" strike="noStrike" dirty="0">
                          <a:effectLst/>
                        </a:rPr>
                        <a:t>Fight Club</a:t>
                      </a:r>
                      <a:endParaRPr lang="en-IN" sz="11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b="0" u="none" strike="noStrike">
                          <a:effectLst/>
                        </a:rPr>
                        <a:t>8.8</a:t>
                      </a:r>
                      <a:endParaRPr lang="en-IN" sz="1100" b="0" i="0" u="none" strike="noStrike">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2317244080"/>
                  </a:ext>
                </a:extLst>
              </a:tr>
              <a:tr h="21542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US" sz="1100" b="0" u="none" strike="noStrike" dirty="0">
                          <a:effectLst/>
                        </a:rPr>
                        <a:t>The Lord of the Rings: The Fellowship of the Ring</a:t>
                      </a:r>
                      <a:endParaRPr lang="en-US" sz="11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b="0" u="none" strike="noStrike">
                          <a:effectLst/>
                        </a:rPr>
                        <a:t>8.8</a:t>
                      </a:r>
                      <a:endParaRPr lang="en-IN" sz="1100" b="0" i="0" u="none" strike="noStrike">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4181266847"/>
                  </a:ext>
                </a:extLst>
              </a:tr>
              <a:tr h="21542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US" sz="1100" b="0" u="none" strike="noStrike" dirty="0">
                          <a:effectLst/>
                        </a:rPr>
                        <a:t>Star Wars: Episode V - The Empire Strikes Back</a:t>
                      </a:r>
                      <a:endParaRPr lang="en-US" sz="11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b="0" u="none" strike="noStrike">
                          <a:effectLst/>
                        </a:rPr>
                        <a:t>8.8</a:t>
                      </a:r>
                      <a:endParaRPr lang="en-IN" sz="1100" b="0" i="0" u="none" strike="noStrike">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29604557"/>
                  </a:ext>
                </a:extLst>
              </a:tr>
              <a:tr h="21542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b="0" u="none" strike="noStrike" dirty="0">
                          <a:effectLst/>
                        </a:rPr>
                        <a:t>Inception</a:t>
                      </a:r>
                      <a:endParaRPr lang="en-IN" sz="11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b="0" u="none" strike="noStrike">
                          <a:effectLst/>
                        </a:rPr>
                        <a:t>8.8</a:t>
                      </a:r>
                      <a:endParaRPr lang="en-IN" sz="1100" b="0" i="0" u="none" strike="noStrike">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2475524970"/>
                  </a:ext>
                </a:extLst>
              </a:tr>
              <a:tr h="21542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b="0" u="none" strike="noStrike" dirty="0">
                          <a:effectLst/>
                        </a:rPr>
                        <a:t>Goodfellas</a:t>
                      </a:r>
                      <a:endParaRPr lang="en-IN" sz="11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b="0" u="none" strike="noStrike">
                          <a:effectLst/>
                        </a:rPr>
                        <a:t>8.7</a:t>
                      </a:r>
                      <a:endParaRPr lang="en-IN" sz="1100" b="0" i="0" u="none" strike="noStrike">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1964359648"/>
                  </a:ext>
                </a:extLst>
              </a:tr>
              <a:tr h="21542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US" sz="1100" b="0" u="none" strike="noStrike" dirty="0">
                          <a:effectLst/>
                        </a:rPr>
                        <a:t>One Flew Over the Cuckoo's Nest</a:t>
                      </a:r>
                      <a:endParaRPr lang="en-US" sz="11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b="0" u="none" strike="noStrike">
                          <a:effectLst/>
                        </a:rPr>
                        <a:t>8.7</a:t>
                      </a:r>
                      <a:endParaRPr lang="en-IN" sz="1100" b="0" i="0" u="none" strike="noStrike">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997224711"/>
                  </a:ext>
                </a:extLst>
              </a:tr>
              <a:tr h="21542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US" sz="1100" b="0" u="none" strike="noStrike" dirty="0">
                          <a:effectLst/>
                        </a:rPr>
                        <a:t>The Lord of the Rings: The Two Towers</a:t>
                      </a:r>
                      <a:endParaRPr lang="en-US" sz="11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b="0" u="none" strike="noStrike">
                          <a:effectLst/>
                        </a:rPr>
                        <a:t>8.7</a:t>
                      </a:r>
                      <a:endParaRPr lang="en-IN" sz="1100" b="0" i="0" u="none" strike="noStrike">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3800143244"/>
                  </a:ext>
                </a:extLst>
              </a:tr>
              <a:tr h="21542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b="0" u="none" strike="noStrike" dirty="0">
                          <a:effectLst/>
                        </a:rPr>
                        <a:t>The Matrix</a:t>
                      </a:r>
                      <a:endParaRPr lang="en-IN" sz="11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b="0" u="none" strike="noStrike">
                          <a:effectLst/>
                        </a:rPr>
                        <a:t>8.7</a:t>
                      </a:r>
                      <a:endParaRPr lang="en-IN" sz="1100" b="0" i="0" u="none" strike="noStrike">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2193687061"/>
                  </a:ext>
                </a:extLst>
              </a:tr>
              <a:tr h="21542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b="0" u="none" strike="noStrike" dirty="0">
                          <a:effectLst/>
                        </a:rPr>
                        <a:t>Seven Samurai</a:t>
                      </a:r>
                      <a:endParaRPr lang="en-IN" sz="11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b="0" u="none" strike="noStrike">
                          <a:effectLst/>
                        </a:rPr>
                        <a:t>8.7</a:t>
                      </a:r>
                      <a:endParaRPr lang="en-IN" sz="1100" b="0" i="0" u="none" strike="noStrike">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4167354141"/>
                  </a:ext>
                </a:extLst>
              </a:tr>
              <a:tr h="21542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b="0" u="none" strike="noStrike" dirty="0">
                          <a:effectLst/>
                        </a:rPr>
                        <a:t>City of God</a:t>
                      </a:r>
                      <a:endParaRPr lang="en-IN" sz="11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b="0" u="none" strike="noStrike" dirty="0">
                          <a:effectLst/>
                        </a:rPr>
                        <a:t>8.7</a:t>
                      </a:r>
                      <a:endParaRPr lang="en-IN" sz="11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2957164908"/>
                  </a:ext>
                </a:extLst>
              </a:tr>
              <a:tr h="21542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US" sz="1100" b="0" u="none" strike="noStrike" dirty="0">
                          <a:effectLst/>
                        </a:rPr>
                        <a:t>Star Wars: Episode IV - A New Hope</a:t>
                      </a:r>
                      <a:endParaRPr lang="en-US" sz="11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b="0" u="none" strike="noStrike" dirty="0">
                          <a:effectLst/>
                        </a:rPr>
                        <a:t>8.7</a:t>
                      </a:r>
                      <a:endParaRPr lang="en-IN" sz="11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4244460503"/>
                  </a:ext>
                </a:extLst>
              </a:tr>
            </a:tbl>
          </a:graphicData>
        </a:graphic>
      </p:graphicFrame>
      <p:pic>
        <p:nvPicPr>
          <p:cNvPr id="4" name="Picture 3">
            <a:extLst>
              <a:ext uri="{FF2B5EF4-FFF2-40B4-BE49-F238E27FC236}">
                <a16:creationId xmlns:a16="http://schemas.microsoft.com/office/drawing/2014/main" id="{B31827DD-3431-FA34-BDF7-96A8207522E9}"/>
              </a:ext>
            </a:extLst>
          </p:cNvPr>
          <p:cNvPicPr>
            <a:picLocks noChangeAspect="1"/>
          </p:cNvPicPr>
          <p:nvPr/>
        </p:nvPicPr>
        <p:blipFill>
          <a:blip r:embed="rId2"/>
          <a:stretch>
            <a:fillRect/>
          </a:stretch>
        </p:blipFill>
        <p:spPr>
          <a:xfrm>
            <a:off x="7829081" y="1720248"/>
            <a:ext cx="3339967" cy="38203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8206059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44;p50">
            <a:extLst>
              <a:ext uri="{FF2B5EF4-FFF2-40B4-BE49-F238E27FC236}">
                <a16:creationId xmlns:a16="http://schemas.microsoft.com/office/drawing/2014/main" id="{72EB2068-E28B-D2EA-EF6F-A4459910ECD8}"/>
              </a:ext>
            </a:extLst>
          </p:cNvPr>
          <p:cNvSpPr txBox="1">
            <a:spLocks/>
          </p:cNvSpPr>
          <p:nvPr/>
        </p:nvSpPr>
        <p:spPr>
          <a:xfrm>
            <a:off x="1144924" y="704908"/>
            <a:ext cx="9902152" cy="572700"/>
          </a:xfrm>
          <a:prstGeom prst="rect">
            <a:avLst/>
          </a:prstGeom>
        </p:spPr>
        <p:txBody>
          <a:bodyPr spcFirstLastPara="1" wrap="square" lIns="91425" tIns="91425" rIns="91425" bIns="91425" anchor="ctr" anchorCtr="0">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3200" b="1" dirty="0">
                <a:latin typeface="Arial" panose="020B0604020202020204" pitchFamily="34" charset="0"/>
                <a:cs typeface="Arial" panose="020B0604020202020204" pitchFamily="34" charset="0"/>
              </a:rPr>
              <a:t>Countries which produced Max number of Movies</a:t>
            </a:r>
          </a:p>
        </p:txBody>
      </p:sp>
      <p:graphicFrame>
        <p:nvGraphicFramePr>
          <p:cNvPr id="3" name="Table 2">
            <a:extLst>
              <a:ext uri="{FF2B5EF4-FFF2-40B4-BE49-F238E27FC236}">
                <a16:creationId xmlns:a16="http://schemas.microsoft.com/office/drawing/2014/main" id="{5DBB9445-37BC-DC32-8148-929AE79583EC}"/>
              </a:ext>
            </a:extLst>
          </p:cNvPr>
          <p:cNvGraphicFramePr>
            <a:graphicFrameLocks noGrp="1"/>
          </p:cNvGraphicFramePr>
          <p:nvPr>
            <p:extLst>
              <p:ext uri="{D42A27DB-BD31-4B8C-83A1-F6EECF244321}">
                <p14:modId xmlns:p14="http://schemas.microsoft.com/office/powerpoint/2010/main" val="768111737"/>
              </p:ext>
            </p:extLst>
          </p:nvPr>
        </p:nvGraphicFramePr>
        <p:xfrm>
          <a:off x="1144924" y="1685067"/>
          <a:ext cx="4951076" cy="4343323"/>
        </p:xfrm>
        <a:graphic>
          <a:graphicData uri="http://schemas.openxmlformats.org/drawingml/2006/table">
            <a:tbl>
              <a:tblPr>
                <a:tableStyleId>{5C22544A-7EE6-4342-B048-85BDC9FD1C3A}</a:tableStyleId>
              </a:tblPr>
              <a:tblGrid>
                <a:gridCol w="2584622">
                  <a:extLst>
                    <a:ext uri="{9D8B030D-6E8A-4147-A177-3AD203B41FA5}">
                      <a16:colId xmlns:a16="http://schemas.microsoft.com/office/drawing/2014/main" val="4198362483"/>
                    </a:ext>
                  </a:extLst>
                </a:gridCol>
                <a:gridCol w="2366454">
                  <a:extLst>
                    <a:ext uri="{9D8B030D-6E8A-4147-A177-3AD203B41FA5}">
                      <a16:colId xmlns:a16="http://schemas.microsoft.com/office/drawing/2014/main" val="743308536"/>
                    </a:ext>
                  </a:extLst>
                </a:gridCol>
              </a:tblGrid>
              <a:tr h="23970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400" b="1" u="none" strike="noStrike" dirty="0">
                          <a:solidFill>
                            <a:srgbClr val="000000"/>
                          </a:solidFill>
                          <a:effectLst/>
                        </a:rPr>
                        <a:t>Country</a:t>
                      </a:r>
                      <a:endParaRPr lang="en-IN" sz="1400" b="1" i="0" u="none" strike="noStrike" dirty="0">
                        <a:solidFill>
                          <a:srgbClr val="000000"/>
                        </a:solidFill>
                        <a:effectLst/>
                        <a:latin typeface="Century Gothic" panose="020B0502020202020204" pitchFamily="34" charset="0"/>
                      </a:endParaRPr>
                    </a:p>
                  </a:txBody>
                  <a:tcPr marL="5667" marR="5667" marT="566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400" b="1" u="none" strike="noStrike" dirty="0">
                          <a:solidFill>
                            <a:schemeClr val="bg1">
                              <a:lumMod val="10000"/>
                            </a:schemeClr>
                          </a:solidFill>
                          <a:effectLst/>
                        </a:rPr>
                        <a:t>Count of Title</a:t>
                      </a:r>
                      <a:endParaRPr lang="en-IN" sz="1400" b="1" i="0" u="none" strike="noStrike" dirty="0">
                        <a:solidFill>
                          <a:schemeClr val="bg1">
                            <a:lumMod val="10000"/>
                          </a:schemeClr>
                        </a:solidFill>
                        <a:effectLst/>
                        <a:latin typeface="Century Gothic" panose="020B0502020202020204" pitchFamily="34" charset="0"/>
                      </a:endParaRPr>
                    </a:p>
                  </a:txBody>
                  <a:tcPr marL="5667" marR="5667" marT="5667" marB="0" anchor="b"/>
                </a:tc>
                <a:extLst>
                  <a:ext uri="{0D108BD9-81ED-4DB2-BD59-A6C34878D82A}">
                    <a16:rowId xmlns:a16="http://schemas.microsoft.com/office/drawing/2014/main" val="3745783145"/>
                  </a:ext>
                </a:extLst>
              </a:tr>
              <a:tr h="19545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USA</a:t>
                      </a:r>
                      <a:endParaRPr lang="en-IN" sz="1100" b="0" i="0" u="none" strike="noStrike" dirty="0">
                        <a:solidFill>
                          <a:srgbClr val="000000"/>
                        </a:solidFill>
                        <a:effectLst/>
                        <a:latin typeface="Century Gothic" panose="020B0502020202020204" pitchFamily="34" charset="0"/>
                      </a:endParaRPr>
                    </a:p>
                  </a:txBody>
                  <a:tcPr marL="5667" marR="5667" marT="566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2944</a:t>
                      </a:r>
                      <a:endParaRPr lang="en-IN" sz="1100" b="0" i="0" u="none" strike="noStrike" dirty="0">
                        <a:solidFill>
                          <a:srgbClr val="000000"/>
                        </a:solidFill>
                        <a:effectLst/>
                        <a:latin typeface="Century Gothic" panose="020B0502020202020204" pitchFamily="34" charset="0"/>
                      </a:endParaRPr>
                    </a:p>
                  </a:txBody>
                  <a:tcPr marL="5667" marR="5667" marT="5667" marB="0" anchor="b"/>
                </a:tc>
                <a:extLst>
                  <a:ext uri="{0D108BD9-81ED-4DB2-BD59-A6C34878D82A}">
                    <a16:rowId xmlns:a16="http://schemas.microsoft.com/office/drawing/2014/main" val="3177301120"/>
                  </a:ext>
                </a:extLst>
              </a:tr>
              <a:tr h="19545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UK</a:t>
                      </a:r>
                      <a:endParaRPr lang="en-IN" sz="1100" b="0" i="0" u="none" strike="noStrike" dirty="0">
                        <a:solidFill>
                          <a:srgbClr val="000000"/>
                        </a:solidFill>
                        <a:effectLst/>
                        <a:latin typeface="Century Gothic" panose="020B0502020202020204" pitchFamily="34" charset="0"/>
                      </a:endParaRPr>
                    </a:p>
                  </a:txBody>
                  <a:tcPr marL="5667" marR="5667" marT="566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304</a:t>
                      </a:r>
                      <a:endParaRPr lang="en-IN" sz="1100" b="0" i="0" u="none" strike="noStrike" dirty="0">
                        <a:solidFill>
                          <a:srgbClr val="000000"/>
                        </a:solidFill>
                        <a:effectLst/>
                        <a:latin typeface="Century Gothic" panose="020B0502020202020204" pitchFamily="34" charset="0"/>
                      </a:endParaRPr>
                    </a:p>
                  </a:txBody>
                  <a:tcPr marL="5667" marR="5667" marT="5667" marB="0" anchor="b"/>
                </a:tc>
                <a:extLst>
                  <a:ext uri="{0D108BD9-81ED-4DB2-BD59-A6C34878D82A}">
                    <a16:rowId xmlns:a16="http://schemas.microsoft.com/office/drawing/2014/main" val="1219390900"/>
                  </a:ext>
                </a:extLst>
              </a:tr>
              <a:tr h="19545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France</a:t>
                      </a:r>
                      <a:endParaRPr lang="en-IN" sz="1100" b="0" i="0" u="none" strike="noStrike" dirty="0">
                        <a:solidFill>
                          <a:srgbClr val="000000"/>
                        </a:solidFill>
                        <a:effectLst/>
                        <a:latin typeface="Century Gothic" panose="020B0502020202020204" pitchFamily="34" charset="0"/>
                      </a:endParaRPr>
                    </a:p>
                  </a:txBody>
                  <a:tcPr marL="5667" marR="5667" marT="566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104</a:t>
                      </a:r>
                      <a:endParaRPr lang="en-IN" sz="1100" b="0" i="0" u="none" strike="noStrike" dirty="0">
                        <a:solidFill>
                          <a:srgbClr val="000000"/>
                        </a:solidFill>
                        <a:effectLst/>
                        <a:latin typeface="Century Gothic" panose="020B0502020202020204" pitchFamily="34" charset="0"/>
                      </a:endParaRPr>
                    </a:p>
                  </a:txBody>
                  <a:tcPr marL="5667" marR="5667" marT="5667" marB="0" anchor="b"/>
                </a:tc>
                <a:extLst>
                  <a:ext uri="{0D108BD9-81ED-4DB2-BD59-A6C34878D82A}">
                    <a16:rowId xmlns:a16="http://schemas.microsoft.com/office/drawing/2014/main" val="3238991222"/>
                  </a:ext>
                </a:extLst>
              </a:tr>
              <a:tr h="19545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Germany</a:t>
                      </a:r>
                      <a:endParaRPr lang="en-IN" sz="1100" b="0" i="0" u="none" strike="noStrike" dirty="0">
                        <a:solidFill>
                          <a:srgbClr val="000000"/>
                        </a:solidFill>
                        <a:effectLst/>
                        <a:latin typeface="Century Gothic" panose="020B0502020202020204" pitchFamily="34" charset="0"/>
                      </a:endParaRPr>
                    </a:p>
                  </a:txBody>
                  <a:tcPr marL="5667" marR="5667" marT="566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79</a:t>
                      </a:r>
                      <a:endParaRPr lang="en-IN" sz="1100" b="0" i="0" u="none" strike="noStrike" dirty="0">
                        <a:solidFill>
                          <a:srgbClr val="000000"/>
                        </a:solidFill>
                        <a:effectLst/>
                        <a:latin typeface="Century Gothic" panose="020B0502020202020204" pitchFamily="34" charset="0"/>
                      </a:endParaRPr>
                    </a:p>
                  </a:txBody>
                  <a:tcPr marL="5667" marR="5667" marT="5667" marB="0" anchor="b"/>
                </a:tc>
                <a:extLst>
                  <a:ext uri="{0D108BD9-81ED-4DB2-BD59-A6C34878D82A}">
                    <a16:rowId xmlns:a16="http://schemas.microsoft.com/office/drawing/2014/main" val="3970859768"/>
                  </a:ext>
                </a:extLst>
              </a:tr>
              <a:tr h="19545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Canada</a:t>
                      </a:r>
                      <a:endParaRPr lang="en-IN" sz="1100" b="0" i="0" u="none" strike="noStrike" dirty="0">
                        <a:solidFill>
                          <a:srgbClr val="000000"/>
                        </a:solidFill>
                        <a:effectLst/>
                        <a:latin typeface="Century Gothic" panose="020B0502020202020204" pitchFamily="34" charset="0"/>
                      </a:endParaRPr>
                    </a:p>
                  </a:txBody>
                  <a:tcPr marL="5667" marR="5667" marT="566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a:effectLst/>
                        </a:rPr>
                        <a:t>63</a:t>
                      </a:r>
                      <a:endParaRPr lang="en-IN" sz="1100" b="0" i="0" u="none" strike="noStrike">
                        <a:solidFill>
                          <a:srgbClr val="000000"/>
                        </a:solidFill>
                        <a:effectLst/>
                        <a:latin typeface="Century Gothic" panose="020B0502020202020204" pitchFamily="34" charset="0"/>
                      </a:endParaRPr>
                    </a:p>
                  </a:txBody>
                  <a:tcPr marL="5667" marR="5667" marT="5667" marB="0" anchor="b"/>
                </a:tc>
                <a:extLst>
                  <a:ext uri="{0D108BD9-81ED-4DB2-BD59-A6C34878D82A}">
                    <a16:rowId xmlns:a16="http://schemas.microsoft.com/office/drawing/2014/main" val="1190299793"/>
                  </a:ext>
                </a:extLst>
              </a:tr>
              <a:tr h="19461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Australia</a:t>
                      </a:r>
                      <a:endParaRPr lang="en-IN" sz="1100" b="0" i="0" u="none" strike="noStrike" dirty="0">
                        <a:solidFill>
                          <a:srgbClr val="000000"/>
                        </a:solidFill>
                        <a:effectLst/>
                        <a:latin typeface="Century Gothic" panose="020B0502020202020204" pitchFamily="34" charset="0"/>
                      </a:endParaRPr>
                    </a:p>
                  </a:txBody>
                  <a:tcPr marL="5667" marR="5667" marT="566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39</a:t>
                      </a:r>
                      <a:endParaRPr lang="en-IN" sz="1100" b="0" i="0" u="none" strike="noStrike" dirty="0">
                        <a:solidFill>
                          <a:srgbClr val="000000"/>
                        </a:solidFill>
                        <a:effectLst/>
                        <a:latin typeface="Century Gothic" panose="020B0502020202020204" pitchFamily="34" charset="0"/>
                      </a:endParaRPr>
                    </a:p>
                  </a:txBody>
                  <a:tcPr marL="5667" marR="5667" marT="5667" marB="0" anchor="b"/>
                </a:tc>
                <a:extLst>
                  <a:ext uri="{0D108BD9-81ED-4DB2-BD59-A6C34878D82A}">
                    <a16:rowId xmlns:a16="http://schemas.microsoft.com/office/drawing/2014/main" val="2766420740"/>
                  </a:ext>
                </a:extLst>
              </a:tr>
              <a:tr h="19545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Spain</a:t>
                      </a:r>
                      <a:endParaRPr lang="en-IN" sz="1100" b="0" i="0" u="none" strike="noStrike" dirty="0">
                        <a:solidFill>
                          <a:srgbClr val="000000"/>
                        </a:solidFill>
                        <a:effectLst/>
                        <a:latin typeface="Century Gothic" panose="020B0502020202020204" pitchFamily="34" charset="0"/>
                      </a:endParaRPr>
                    </a:p>
                  </a:txBody>
                  <a:tcPr marL="5667" marR="5667" marT="566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22</a:t>
                      </a:r>
                      <a:endParaRPr lang="en-IN" sz="1100" b="0" i="0" u="none" strike="noStrike" dirty="0">
                        <a:solidFill>
                          <a:srgbClr val="000000"/>
                        </a:solidFill>
                        <a:effectLst/>
                        <a:latin typeface="Century Gothic" panose="020B0502020202020204" pitchFamily="34" charset="0"/>
                      </a:endParaRPr>
                    </a:p>
                  </a:txBody>
                  <a:tcPr marL="5667" marR="5667" marT="5667" marB="0" anchor="b"/>
                </a:tc>
                <a:extLst>
                  <a:ext uri="{0D108BD9-81ED-4DB2-BD59-A6C34878D82A}">
                    <a16:rowId xmlns:a16="http://schemas.microsoft.com/office/drawing/2014/main" val="4127005004"/>
                  </a:ext>
                </a:extLst>
              </a:tr>
              <a:tr h="19545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Japan</a:t>
                      </a:r>
                      <a:endParaRPr lang="en-IN" sz="1100" b="0" i="0" u="none" strike="noStrike" dirty="0">
                        <a:solidFill>
                          <a:srgbClr val="000000"/>
                        </a:solidFill>
                        <a:effectLst/>
                        <a:latin typeface="Century Gothic" panose="020B0502020202020204" pitchFamily="34" charset="0"/>
                      </a:endParaRPr>
                    </a:p>
                  </a:txBody>
                  <a:tcPr marL="5667" marR="5667" marT="566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16</a:t>
                      </a:r>
                      <a:endParaRPr lang="en-IN" sz="1100" b="0" i="0" u="none" strike="noStrike" dirty="0">
                        <a:solidFill>
                          <a:srgbClr val="000000"/>
                        </a:solidFill>
                        <a:effectLst/>
                        <a:latin typeface="Century Gothic" panose="020B0502020202020204" pitchFamily="34" charset="0"/>
                      </a:endParaRPr>
                    </a:p>
                  </a:txBody>
                  <a:tcPr marL="5667" marR="5667" marT="5667" marB="0" anchor="b"/>
                </a:tc>
                <a:extLst>
                  <a:ext uri="{0D108BD9-81ED-4DB2-BD59-A6C34878D82A}">
                    <a16:rowId xmlns:a16="http://schemas.microsoft.com/office/drawing/2014/main" val="2519792280"/>
                  </a:ext>
                </a:extLst>
              </a:tr>
              <a:tr h="19545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China</a:t>
                      </a:r>
                      <a:endParaRPr lang="en-IN" sz="1100" b="0" i="0" u="none" strike="noStrike" dirty="0">
                        <a:solidFill>
                          <a:srgbClr val="000000"/>
                        </a:solidFill>
                        <a:effectLst/>
                        <a:latin typeface="Century Gothic" panose="020B0502020202020204" pitchFamily="34" charset="0"/>
                      </a:endParaRPr>
                    </a:p>
                  </a:txBody>
                  <a:tcPr marL="5667" marR="5667" marT="566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14</a:t>
                      </a:r>
                      <a:endParaRPr lang="en-IN" sz="1100" b="0" i="0" u="none" strike="noStrike" dirty="0">
                        <a:solidFill>
                          <a:srgbClr val="000000"/>
                        </a:solidFill>
                        <a:effectLst/>
                        <a:latin typeface="Century Gothic" panose="020B0502020202020204" pitchFamily="34" charset="0"/>
                      </a:endParaRPr>
                    </a:p>
                  </a:txBody>
                  <a:tcPr marL="5667" marR="5667" marT="5667" marB="0" anchor="b"/>
                </a:tc>
                <a:extLst>
                  <a:ext uri="{0D108BD9-81ED-4DB2-BD59-A6C34878D82A}">
                    <a16:rowId xmlns:a16="http://schemas.microsoft.com/office/drawing/2014/main" val="1367290302"/>
                  </a:ext>
                </a:extLst>
              </a:tr>
              <a:tr h="19545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India</a:t>
                      </a:r>
                      <a:endParaRPr lang="en-IN" sz="1100" b="0" i="0" u="none" strike="noStrike" dirty="0">
                        <a:solidFill>
                          <a:srgbClr val="000000"/>
                        </a:solidFill>
                        <a:effectLst/>
                        <a:latin typeface="Century Gothic" panose="020B0502020202020204" pitchFamily="34" charset="0"/>
                      </a:endParaRPr>
                    </a:p>
                  </a:txBody>
                  <a:tcPr marL="5667" marR="5667" marT="566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14</a:t>
                      </a:r>
                      <a:endParaRPr lang="en-IN" sz="1100" b="0" i="0" u="none" strike="noStrike" dirty="0">
                        <a:solidFill>
                          <a:srgbClr val="000000"/>
                        </a:solidFill>
                        <a:effectLst/>
                        <a:latin typeface="Century Gothic" panose="020B0502020202020204" pitchFamily="34" charset="0"/>
                      </a:endParaRPr>
                    </a:p>
                  </a:txBody>
                  <a:tcPr marL="5667" marR="5667" marT="5667" marB="0" anchor="b"/>
                </a:tc>
                <a:extLst>
                  <a:ext uri="{0D108BD9-81ED-4DB2-BD59-A6C34878D82A}">
                    <a16:rowId xmlns:a16="http://schemas.microsoft.com/office/drawing/2014/main" val="1693522080"/>
                  </a:ext>
                </a:extLst>
              </a:tr>
              <a:tr h="19545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Hong Kong</a:t>
                      </a:r>
                      <a:endParaRPr lang="en-IN" sz="1100" b="0" i="0" u="none" strike="noStrike">
                        <a:solidFill>
                          <a:srgbClr val="000000"/>
                        </a:solidFill>
                        <a:effectLst/>
                        <a:latin typeface="Century Gothic" panose="020B0502020202020204" pitchFamily="34" charset="0"/>
                      </a:endParaRPr>
                    </a:p>
                  </a:txBody>
                  <a:tcPr marL="5667" marR="5667" marT="566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a:effectLst/>
                        </a:rPr>
                        <a:t>13</a:t>
                      </a:r>
                      <a:endParaRPr lang="en-IN" sz="1100" b="0" i="0" u="none" strike="noStrike">
                        <a:solidFill>
                          <a:srgbClr val="000000"/>
                        </a:solidFill>
                        <a:effectLst/>
                        <a:latin typeface="Century Gothic" panose="020B0502020202020204" pitchFamily="34" charset="0"/>
                      </a:endParaRPr>
                    </a:p>
                  </a:txBody>
                  <a:tcPr marL="5667" marR="5667" marT="5667" marB="0" anchor="b"/>
                </a:tc>
                <a:extLst>
                  <a:ext uri="{0D108BD9-81ED-4DB2-BD59-A6C34878D82A}">
                    <a16:rowId xmlns:a16="http://schemas.microsoft.com/office/drawing/2014/main" val="814863187"/>
                  </a:ext>
                </a:extLst>
              </a:tr>
              <a:tr h="19545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Italy</a:t>
                      </a:r>
                      <a:endParaRPr lang="en-IN" sz="1100" b="0" i="0" u="none" strike="noStrike" dirty="0">
                        <a:solidFill>
                          <a:srgbClr val="000000"/>
                        </a:solidFill>
                        <a:effectLst/>
                        <a:latin typeface="Century Gothic" panose="020B0502020202020204" pitchFamily="34" charset="0"/>
                      </a:endParaRPr>
                    </a:p>
                  </a:txBody>
                  <a:tcPr marL="5667" marR="5667" marT="566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11</a:t>
                      </a:r>
                      <a:endParaRPr lang="en-IN" sz="1100" b="0" i="0" u="none" strike="noStrike" dirty="0">
                        <a:solidFill>
                          <a:srgbClr val="000000"/>
                        </a:solidFill>
                        <a:effectLst/>
                        <a:latin typeface="Century Gothic" panose="020B0502020202020204" pitchFamily="34" charset="0"/>
                      </a:endParaRPr>
                    </a:p>
                  </a:txBody>
                  <a:tcPr marL="5667" marR="5667" marT="5667" marB="0" anchor="b"/>
                </a:tc>
                <a:extLst>
                  <a:ext uri="{0D108BD9-81ED-4DB2-BD59-A6C34878D82A}">
                    <a16:rowId xmlns:a16="http://schemas.microsoft.com/office/drawing/2014/main" val="1650051477"/>
                  </a:ext>
                </a:extLst>
              </a:tr>
              <a:tr h="19545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Mexico</a:t>
                      </a:r>
                      <a:endParaRPr lang="en-IN" sz="1100" b="0" i="0" u="none" strike="noStrike">
                        <a:solidFill>
                          <a:srgbClr val="000000"/>
                        </a:solidFill>
                        <a:effectLst/>
                        <a:latin typeface="Century Gothic" panose="020B0502020202020204" pitchFamily="34" charset="0"/>
                      </a:endParaRPr>
                    </a:p>
                  </a:txBody>
                  <a:tcPr marL="5667" marR="5667" marT="566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a:effectLst/>
                        </a:rPr>
                        <a:t>10</a:t>
                      </a:r>
                      <a:endParaRPr lang="en-IN" sz="1100" b="0" i="0" u="none" strike="noStrike">
                        <a:solidFill>
                          <a:srgbClr val="000000"/>
                        </a:solidFill>
                        <a:effectLst/>
                        <a:latin typeface="Century Gothic" panose="020B0502020202020204" pitchFamily="34" charset="0"/>
                      </a:endParaRPr>
                    </a:p>
                  </a:txBody>
                  <a:tcPr marL="5667" marR="5667" marT="5667" marB="0" anchor="b"/>
                </a:tc>
                <a:extLst>
                  <a:ext uri="{0D108BD9-81ED-4DB2-BD59-A6C34878D82A}">
                    <a16:rowId xmlns:a16="http://schemas.microsoft.com/office/drawing/2014/main" val="1950475885"/>
                  </a:ext>
                </a:extLst>
              </a:tr>
              <a:tr h="19545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Denmark</a:t>
                      </a:r>
                      <a:endParaRPr lang="en-IN" sz="1100" b="0" i="0" u="none" strike="noStrike" dirty="0">
                        <a:solidFill>
                          <a:srgbClr val="000000"/>
                        </a:solidFill>
                        <a:effectLst/>
                        <a:latin typeface="Century Gothic" panose="020B0502020202020204" pitchFamily="34" charset="0"/>
                      </a:endParaRPr>
                    </a:p>
                  </a:txBody>
                  <a:tcPr marL="5667" marR="5667" marT="566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a:effectLst/>
                        </a:rPr>
                        <a:t>9</a:t>
                      </a:r>
                      <a:endParaRPr lang="en-IN" sz="1100" b="0" i="0" u="none" strike="noStrike">
                        <a:solidFill>
                          <a:srgbClr val="000000"/>
                        </a:solidFill>
                        <a:effectLst/>
                        <a:latin typeface="Century Gothic" panose="020B0502020202020204" pitchFamily="34" charset="0"/>
                      </a:endParaRPr>
                    </a:p>
                  </a:txBody>
                  <a:tcPr marL="5667" marR="5667" marT="5667" marB="0" anchor="b"/>
                </a:tc>
                <a:extLst>
                  <a:ext uri="{0D108BD9-81ED-4DB2-BD59-A6C34878D82A}">
                    <a16:rowId xmlns:a16="http://schemas.microsoft.com/office/drawing/2014/main" val="3039356368"/>
                  </a:ext>
                </a:extLst>
              </a:tr>
              <a:tr h="19545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New Zealand</a:t>
                      </a:r>
                      <a:endParaRPr lang="en-IN" sz="1100" b="0" i="0" u="none" strike="noStrike">
                        <a:solidFill>
                          <a:srgbClr val="000000"/>
                        </a:solidFill>
                        <a:effectLst/>
                        <a:latin typeface="Century Gothic" panose="020B0502020202020204" pitchFamily="34" charset="0"/>
                      </a:endParaRPr>
                    </a:p>
                  </a:txBody>
                  <a:tcPr marL="5667" marR="5667" marT="566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9</a:t>
                      </a:r>
                      <a:endParaRPr lang="en-IN" sz="1100" b="0" i="0" u="none" strike="noStrike" dirty="0">
                        <a:solidFill>
                          <a:srgbClr val="000000"/>
                        </a:solidFill>
                        <a:effectLst/>
                        <a:latin typeface="Century Gothic" panose="020B0502020202020204" pitchFamily="34" charset="0"/>
                      </a:endParaRPr>
                    </a:p>
                  </a:txBody>
                  <a:tcPr marL="5667" marR="5667" marT="5667" marB="0" anchor="b"/>
                </a:tc>
                <a:extLst>
                  <a:ext uri="{0D108BD9-81ED-4DB2-BD59-A6C34878D82A}">
                    <a16:rowId xmlns:a16="http://schemas.microsoft.com/office/drawing/2014/main" val="2952705237"/>
                  </a:ext>
                </a:extLst>
              </a:tr>
              <a:tr h="19545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South Korea</a:t>
                      </a:r>
                      <a:endParaRPr lang="en-IN" sz="1100" b="0" i="0" u="none" strike="noStrike" dirty="0">
                        <a:solidFill>
                          <a:srgbClr val="000000"/>
                        </a:solidFill>
                        <a:effectLst/>
                        <a:latin typeface="Century Gothic" panose="020B0502020202020204" pitchFamily="34" charset="0"/>
                      </a:endParaRPr>
                    </a:p>
                  </a:txBody>
                  <a:tcPr marL="5667" marR="5667" marT="566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8</a:t>
                      </a:r>
                      <a:endParaRPr lang="en-IN" sz="1100" b="0" i="0" u="none" strike="noStrike" dirty="0">
                        <a:solidFill>
                          <a:srgbClr val="000000"/>
                        </a:solidFill>
                        <a:effectLst/>
                        <a:latin typeface="Century Gothic" panose="020B0502020202020204" pitchFamily="34" charset="0"/>
                      </a:endParaRPr>
                    </a:p>
                  </a:txBody>
                  <a:tcPr marL="5667" marR="5667" marT="5667" marB="0" anchor="b"/>
                </a:tc>
                <a:extLst>
                  <a:ext uri="{0D108BD9-81ED-4DB2-BD59-A6C34878D82A}">
                    <a16:rowId xmlns:a16="http://schemas.microsoft.com/office/drawing/2014/main" val="2956033450"/>
                  </a:ext>
                </a:extLst>
              </a:tr>
              <a:tr h="19545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Ireland</a:t>
                      </a:r>
                      <a:endParaRPr lang="en-IN" sz="1100" b="0" i="0" u="none" strike="noStrike" dirty="0">
                        <a:solidFill>
                          <a:srgbClr val="000000"/>
                        </a:solidFill>
                        <a:effectLst/>
                        <a:latin typeface="Century Gothic" panose="020B0502020202020204" pitchFamily="34" charset="0"/>
                      </a:endParaRPr>
                    </a:p>
                  </a:txBody>
                  <a:tcPr marL="5667" marR="5667" marT="566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7</a:t>
                      </a:r>
                      <a:endParaRPr lang="en-IN" sz="1100" b="0" i="0" u="none" strike="noStrike" dirty="0">
                        <a:solidFill>
                          <a:srgbClr val="000000"/>
                        </a:solidFill>
                        <a:effectLst/>
                        <a:latin typeface="Century Gothic" panose="020B0502020202020204" pitchFamily="34" charset="0"/>
                      </a:endParaRPr>
                    </a:p>
                  </a:txBody>
                  <a:tcPr marL="5667" marR="5667" marT="5667" marB="0" anchor="b"/>
                </a:tc>
                <a:extLst>
                  <a:ext uri="{0D108BD9-81ED-4DB2-BD59-A6C34878D82A}">
                    <a16:rowId xmlns:a16="http://schemas.microsoft.com/office/drawing/2014/main" val="1162848413"/>
                  </a:ext>
                </a:extLst>
              </a:tr>
              <a:tr h="19545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Brazil</a:t>
                      </a:r>
                      <a:endParaRPr lang="en-IN" sz="1100" b="0" i="0" u="none" strike="noStrike" dirty="0">
                        <a:solidFill>
                          <a:srgbClr val="000000"/>
                        </a:solidFill>
                        <a:effectLst/>
                        <a:latin typeface="Century Gothic" panose="020B0502020202020204" pitchFamily="34" charset="0"/>
                      </a:endParaRPr>
                    </a:p>
                  </a:txBody>
                  <a:tcPr marL="5667" marR="5667" marT="566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5</a:t>
                      </a:r>
                      <a:endParaRPr lang="en-IN" sz="1100" b="0" i="0" u="none" strike="noStrike" dirty="0">
                        <a:solidFill>
                          <a:srgbClr val="000000"/>
                        </a:solidFill>
                        <a:effectLst/>
                        <a:latin typeface="Century Gothic" panose="020B0502020202020204" pitchFamily="34" charset="0"/>
                      </a:endParaRPr>
                    </a:p>
                  </a:txBody>
                  <a:tcPr marL="5667" marR="5667" marT="5667" marB="0" anchor="b"/>
                </a:tc>
                <a:extLst>
                  <a:ext uri="{0D108BD9-81ED-4DB2-BD59-A6C34878D82A}">
                    <a16:rowId xmlns:a16="http://schemas.microsoft.com/office/drawing/2014/main" val="3453271226"/>
                  </a:ext>
                </a:extLst>
              </a:tr>
              <a:tr h="19545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Thailand</a:t>
                      </a:r>
                      <a:endParaRPr lang="en-IN" sz="1100" b="0" i="0" u="none" strike="noStrike" dirty="0">
                        <a:solidFill>
                          <a:srgbClr val="000000"/>
                        </a:solidFill>
                        <a:effectLst/>
                        <a:latin typeface="Century Gothic" panose="020B0502020202020204" pitchFamily="34" charset="0"/>
                      </a:endParaRPr>
                    </a:p>
                  </a:txBody>
                  <a:tcPr marL="5667" marR="5667" marT="566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4</a:t>
                      </a:r>
                      <a:endParaRPr lang="en-IN" sz="1100" b="0" i="0" u="none" strike="noStrike" dirty="0">
                        <a:solidFill>
                          <a:srgbClr val="000000"/>
                        </a:solidFill>
                        <a:effectLst/>
                        <a:latin typeface="Century Gothic" panose="020B0502020202020204" pitchFamily="34" charset="0"/>
                      </a:endParaRPr>
                    </a:p>
                  </a:txBody>
                  <a:tcPr marL="5667" marR="5667" marT="5667" marB="0" anchor="b"/>
                </a:tc>
                <a:extLst>
                  <a:ext uri="{0D108BD9-81ED-4DB2-BD59-A6C34878D82A}">
                    <a16:rowId xmlns:a16="http://schemas.microsoft.com/office/drawing/2014/main" val="3935440253"/>
                  </a:ext>
                </a:extLst>
              </a:tr>
              <a:tr h="19545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Iran</a:t>
                      </a:r>
                      <a:endParaRPr lang="en-IN" sz="1100" b="0" i="0" u="none" strike="noStrike" dirty="0">
                        <a:solidFill>
                          <a:srgbClr val="000000"/>
                        </a:solidFill>
                        <a:effectLst/>
                        <a:latin typeface="Century Gothic" panose="020B0502020202020204" pitchFamily="34" charset="0"/>
                      </a:endParaRPr>
                    </a:p>
                  </a:txBody>
                  <a:tcPr marL="5667" marR="5667" marT="566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4</a:t>
                      </a:r>
                      <a:endParaRPr lang="en-IN" sz="1100" b="0" i="0" u="none" strike="noStrike" dirty="0">
                        <a:solidFill>
                          <a:srgbClr val="000000"/>
                        </a:solidFill>
                        <a:effectLst/>
                        <a:latin typeface="Century Gothic" panose="020B0502020202020204" pitchFamily="34" charset="0"/>
                      </a:endParaRPr>
                    </a:p>
                  </a:txBody>
                  <a:tcPr marL="5667" marR="5667" marT="5667" marB="0" anchor="b"/>
                </a:tc>
                <a:extLst>
                  <a:ext uri="{0D108BD9-81ED-4DB2-BD59-A6C34878D82A}">
                    <a16:rowId xmlns:a16="http://schemas.microsoft.com/office/drawing/2014/main" val="640620431"/>
                  </a:ext>
                </a:extLst>
              </a:tr>
              <a:tr h="19545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Norway</a:t>
                      </a:r>
                      <a:endParaRPr lang="en-IN" sz="1100" b="0" i="0" u="none" strike="noStrike" dirty="0">
                        <a:solidFill>
                          <a:srgbClr val="000000"/>
                        </a:solidFill>
                        <a:effectLst/>
                        <a:latin typeface="Century Gothic" panose="020B0502020202020204" pitchFamily="34" charset="0"/>
                      </a:endParaRPr>
                    </a:p>
                  </a:txBody>
                  <a:tcPr marL="5667" marR="5667" marT="566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100" u="none" strike="noStrike" dirty="0">
                          <a:effectLst/>
                        </a:rPr>
                        <a:t>4</a:t>
                      </a:r>
                      <a:endParaRPr lang="en-IN" sz="1100" b="0" i="0" u="none" strike="noStrike" dirty="0">
                        <a:solidFill>
                          <a:srgbClr val="000000"/>
                        </a:solidFill>
                        <a:effectLst/>
                        <a:latin typeface="Century Gothic" panose="020B0502020202020204" pitchFamily="34" charset="0"/>
                      </a:endParaRPr>
                    </a:p>
                  </a:txBody>
                  <a:tcPr marL="5667" marR="5667" marT="5667" marB="0" anchor="b"/>
                </a:tc>
                <a:extLst>
                  <a:ext uri="{0D108BD9-81ED-4DB2-BD59-A6C34878D82A}">
                    <a16:rowId xmlns:a16="http://schemas.microsoft.com/office/drawing/2014/main" val="2986239131"/>
                  </a:ext>
                </a:extLst>
              </a:tr>
            </a:tbl>
          </a:graphicData>
        </a:graphic>
      </p:graphicFrame>
      <p:graphicFrame>
        <p:nvGraphicFramePr>
          <p:cNvPr id="4" name="Chart 3">
            <a:extLst>
              <a:ext uri="{FF2B5EF4-FFF2-40B4-BE49-F238E27FC236}">
                <a16:creationId xmlns:a16="http://schemas.microsoft.com/office/drawing/2014/main" id="{D109CCA5-0232-179E-9248-97D25732EDCD}"/>
              </a:ext>
            </a:extLst>
          </p:cNvPr>
          <p:cNvGraphicFramePr>
            <a:graphicFrameLocks/>
          </p:cNvGraphicFramePr>
          <p:nvPr>
            <p:extLst>
              <p:ext uri="{D42A27DB-BD31-4B8C-83A1-F6EECF244321}">
                <p14:modId xmlns:p14="http://schemas.microsoft.com/office/powerpoint/2010/main" val="2546746643"/>
              </p:ext>
            </p:extLst>
          </p:nvPr>
        </p:nvGraphicFramePr>
        <p:xfrm>
          <a:off x="6487115" y="1850308"/>
          <a:ext cx="4632424" cy="3804975"/>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a:extLst>
              <a:ext uri="{FF2B5EF4-FFF2-40B4-BE49-F238E27FC236}">
                <a16:creationId xmlns:a16="http://schemas.microsoft.com/office/drawing/2014/main" id="{566E6409-84BA-3436-4BC2-40B929405E83}"/>
              </a:ext>
            </a:extLst>
          </p:cNvPr>
          <p:cNvPicPr>
            <a:picLocks noChangeAspect="1"/>
          </p:cNvPicPr>
          <p:nvPr/>
        </p:nvPicPr>
        <p:blipFill>
          <a:blip r:embed="rId3"/>
          <a:stretch>
            <a:fillRect/>
          </a:stretch>
        </p:blipFill>
        <p:spPr>
          <a:xfrm>
            <a:off x="1072460" y="1265415"/>
            <a:ext cx="10047079" cy="24386"/>
          </a:xfrm>
          <a:prstGeom prst="rect">
            <a:avLst/>
          </a:prstGeom>
        </p:spPr>
      </p:pic>
    </p:spTree>
    <p:extLst>
      <p:ext uri="{BB962C8B-B14F-4D97-AF65-F5344CB8AC3E}">
        <p14:creationId xmlns:p14="http://schemas.microsoft.com/office/powerpoint/2010/main" val="254172834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44;p50">
            <a:extLst>
              <a:ext uri="{FF2B5EF4-FFF2-40B4-BE49-F238E27FC236}">
                <a16:creationId xmlns:a16="http://schemas.microsoft.com/office/drawing/2014/main" id="{7627320D-3229-A8FF-3A68-56B872839ECF}"/>
              </a:ext>
            </a:extLst>
          </p:cNvPr>
          <p:cNvSpPr txBox="1">
            <a:spLocks/>
          </p:cNvSpPr>
          <p:nvPr/>
        </p:nvSpPr>
        <p:spPr>
          <a:xfrm>
            <a:off x="2244000" y="736531"/>
            <a:ext cx="8411166" cy="572700"/>
          </a:xfrm>
          <a:prstGeom prst="rect">
            <a:avLst/>
          </a:prstGeom>
        </p:spPr>
        <p:txBody>
          <a:bodyPr spcFirstLastPara="1" wrap="square" lIns="91425" tIns="91425" rIns="91425" bIns="91425" anchor="ctr" anchorCtr="0">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3600" b="1" dirty="0">
                <a:latin typeface="Arial" panose="020B0604020202020204" pitchFamily="34" charset="0"/>
                <a:cs typeface="Arial" panose="020B0604020202020204" pitchFamily="34" charset="0"/>
              </a:rPr>
              <a:t>Top 10 Movies with highest Profit</a:t>
            </a:r>
          </a:p>
        </p:txBody>
      </p:sp>
      <p:graphicFrame>
        <p:nvGraphicFramePr>
          <p:cNvPr id="3" name="Table 2">
            <a:extLst>
              <a:ext uri="{FF2B5EF4-FFF2-40B4-BE49-F238E27FC236}">
                <a16:creationId xmlns:a16="http://schemas.microsoft.com/office/drawing/2014/main" id="{C31733E0-4F93-2E64-B05F-8F2770B671CE}"/>
              </a:ext>
            </a:extLst>
          </p:cNvPr>
          <p:cNvGraphicFramePr>
            <a:graphicFrameLocks noGrp="1"/>
          </p:cNvGraphicFramePr>
          <p:nvPr>
            <p:extLst>
              <p:ext uri="{D42A27DB-BD31-4B8C-83A1-F6EECF244321}">
                <p14:modId xmlns:p14="http://schemas.microsoft.com/office/powerpoint/2010/main" val="500111064"/>
              </p:ext>
            </p:extLst>
          </p:nvPr>
        </p:nvGraphicFramePr>
        <p:xfrm>
          <a:off x="1366788" y="1626669"/>
          <a:ext cx="5370896" cy="4227337"/>
        </p:xfrm>
        <a:graphic>
          <a:graphicData uri="http://schemas.openxmlformats.org/drawingml/2006/table">
            <a:tbl>
              <a:tblPr>
                <a:tableStyleId>{21E4AEA4-8DFA-4A89-87EB-49C32662AFE0}</a:tableStyleId>
              </a:tblPr>
              <a:tblGrid>
                <a:gridCol w="3833008">
                  <a:extLst>
                    <a:ext uri="{9D8B030D-6E8A-4147-A177-3AD203B41FA5}">
                      <a16:colId xmlns:a16="http://schemas.microsoft.com/office/drawing/2014/main" val="1255093077"/>
                    </a:ext>
                  </a:extLst>
                </a:gridCol>
                <a:gridCol w="1537888">
                  <a:extLst>
                    <a:ext uri="{9D8B030D-6E8A-4147-A177-3AD203B41FA5}">
                      <a16:colId xmlns:a16="http://schemas.microsoft.com/office/drawing/2014/main" val="2668553621"/>
                    </a:ext>
                  </a:extLst>
                </a:gridCol>
              </a:tblGrid>
              <a:tr h="20040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400" b="1" u="none" strike="noStrike" dirty="0">
                          <a:solidFill>
                            <a:srgbClr val="000000"/>
                          </a:solidFill>
                          <a:effectLst/>
                        </a:rPr>
                        <a:t>Movie Title</a:t>
                      </a:r>
                      <a:endParaRPr lang="en-IN" sz="1400" b="1"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400" b="1" u="none" strike="noStrike" dirty="0">
                          <a:effectLst/>
                        </a:rPr>
                        <a:t>Profit</a:t>
                      </a:r>
                      <a:endParaRPr lang="en-IN" sz="1400" b="1"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1763806828"/>
                  </a:ext>
                </a:extLst>
              </a:tr>
              <a:tr h="20040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000" u="none" strike="noStrike">
                          <a:effectLst/>
                        </a:rPr>
                        <a:t>Avatar</a:t>
                      </a:r>
                      <a:endParaRPr lang="en-IN" sz="1000" b="0" i="0" u="none" strike="noStrike">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000" u="none" strike="noStrike" dirty="0">
                          <a:effectLst/>
                        </a:rPr>
                        <a:t>₹ 52,35,05,847</a:t>
                      </a:r>
                      <a:endParaRPr lang="en-IN" sz="10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788286771"/>
                  </a:ext>
                </a:extLst>
              </a:tr>
              <a:tr h="20040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000" u="none" strike="noStrike">
                          <a:effectLst/>
                        </a:rPr>
                        <a:t>Jurassic World</a:t>
                      </a:r>
                      <a:endParaRPr lang="en-IN" sz="1000" b="0" i="0" u="none" strike="noStrike">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000" u="none" strike="noStrike" dirty="0">
                          <a:effectLst/>
                        </a:rPr>
                        <a:t>₹ 50,21,77,271</a:t>
                      </a:r>
                      <a:endParaRPr lang="en-IN" sz="10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2410722383"/>
                  </a:ext>
                </a:extLst>
              </a:tr>
              <a:tr h="20040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000" u="none" strike="noStrike">
                          <a:effectLst/>
                        </a:rPr>
                        <a:t>Titanic</a:t>
                      </a:r>
                      <a:endParaRPr lang="en-IN" sz="1000" b="0" i="0" u="none" strike="noStrike">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000" u="none" strike="noStrike" dirty="0">
                          <a:effectLst/>
                        </a:rPr>
                        <a:t>₹ 45,86,72,302</a:t>
                      </a:r>
                      <a:endParaRPr lang="en-IN" sz="10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3612626690"/>
                  </a:ext>
                </a:extLst>
              </a:tr>
              <a:tr h="20040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US" sz="1000" u="none" strike="noStrike">
                          <a:effectLst/>
                        </a:rPr>
                        <a:t>Star Wars: Episode IV - A New Hope</a:t>
                      </a:r>
                      <a:endParaRPr lang="en-US" sz="1000" b="0" i="0" u="none" strike="noStrike">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000" u="none" strike="noStrike" dirty="0">
                          <a:effectLst/>
                        </a:rPr>
                        <a:t>₹ 44,99,35,665</a:t>
                      </a:r>
                      <a:endParaRPr lang="en-IN" sz="10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626814105"/>
                  </a:ext>
                </a:extLst>
              </a:tr>
              <a:tr h="20040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000" u="none" strike="noStrike">
                          <a:effectLst/>
                        </a:rPr>
                        <a:t>E.T. the Extra-Terrestrial</a:t>
                      </a:r>
                      <a:endParaRPr lang="en-IN" sz="1000" b="0" i="0" u="none" strike="noStrike">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000" u="none" strike="noStrike" dirty="0">
                          <a:effectLst/>
                        </a:rPr>
                        <a:t>₹ 42,44,49,459</a:t>
                      </a:r>
                      <a:endParaRPr lang="en-IN" sz="10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3039376599"/>
                  </a:ext>
                </a:extLst>
              </a:tr>
              <a:tr h="20040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000" u="none" strike="noStrike">
                          <a:effectLst/>
                        </a:rPr>
                        <a:t>The Avengers</a:t>
                      </a:r>
                      <a:endParaRPr lang="en-IN" sz="1000" b="0" i="0" u="none" strike="noStrike">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000" u="none" strike="noStrike" dirty="0">
                          <a:effectLst/>
                        </a:rPr>
                        <a:t>₹ 40,32,79,547</a:t>
                      </a:r>
                      <a:endParaRPr lang="en-IN" sz="10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2987179457"/>
                  </a:ext>
                </a:extLst>
              </a:tr>
              <a:tr h="20040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000" u="none" strike="noStrike">
                          <a:effectLst/>
                        </a:rPr>
                        <a:t>The Lion King</a:t>
                      </a:r>
                      <a:endParaRPr lang="en-IN" sz="1000" b="0" i="0" u="none" strike="noStrike">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000" u="none" strike="noStrike" dirty="0">
                          <a:effectLst/>
                        </a:rPr>
                        <a:t>₹ 37,77,83,777</a:t>
                      </a:r>
                      <a:endParaRPr lang="en-IN" sz="10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2571052133"/>
                  </a:ext>
                </a:extLst>
              </a:tr>
              <a:tr h="20040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US" sz="1000" u="none" strike="noStrike">
                          <a:effectLst/>
                        </a:rPr>
                        <a:t>Star Wars: Episode I - The Phantom Menace</a:t>
                      </a:r>
                      <a:endParaRPr lang="en-US" sz="1000" b="0" i="0" u="none" strike="noStrike">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000" u="none" strike="noStrike" dirty="0">
                          <a:effectLst/>
                        </a:rPr>
                        <a:t>₹ 35,95,44,677</a:t>
                      </a:r>
                      <a:endParaRPr lang="en-IN" sz="10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3283060546"/>
                  </a:ext>
                </a:extLst>
              </a:tr>
              <a:tr h="20040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000" u="none" strike="noStrike">
                          <a:effectLst/>
                        </a:rPr>
                        <a:t>The Dark Knight</a:t>
                      </a:r>
                      <a:endParaRPr lang="en-IN" sz="1000" b="0" i="0" u="none" strike="noStrike">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000" u="none" strike="noStrike" dirty="0">
                          <a:effectLst/>
                        </a:rPr>
                        <a:t>₹ 34,83,16,061</a:t>
                      </a:r>
                      <a:endParaRPr lang="en-IN" sz="10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2566761275"/>
                  </a:ext>
                </a:extLst>
              </a:tr>
              <a:tr h="20040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000" u="none" strike="noStrike">
                          <a:effectLst/>
                        </a:rPr>
                        <a:t>The Hunger Games</a:t>
                      </a:r>
                      <a:endParaRPr lang="en-IN" sz="1000" b="0" i="0" u="none" strike="noStrike">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000" u="none" strike="noStrike" dirty="0">
                          <a:effectLst/>
                        </a:rPr>
                        <a:t>₹ 32,99,99,255</a:t>
                      </a:r>
                      <a:endParaRPr lang="en-IN" sz="10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943041495"/>
                  </a:ext>
                </a:extLst>
              </a:tr>
              <a:tr h="20040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US" sz="1000" u="none" strike="noStrike">
                          <a:effectLst/>
                        </a:rPr>
                        <a:t>The Hunger Games: Catching Fire</a:t>
                      </a:r>
                      <a:endParaRPr lang="en-US" sz="1000" b="0" i="0" u="none" strike="noStrike">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000" u="none" strike="noStrike" dirty="0">
                          <a:effectLst/>
                        </a:rPr>
                        <a:t>₹ 29,46,45,577</a:t>
                      </a:r>
                      <a:endParaRPr lang="en-IN" sz="10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2223346834"/>
                  </a:ext>
                </a:extLst>
              </a:tr>
              <a:tr h="20040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000" u="none" strike="noStrike">
                          <a:effectLst/>
                        </a:rPr>
                        <a:t>Jurassic Park</a:t>
                      </a:r>
                      <a:endParaRPr lang="en-IN" sz="1000" b="0" i="0" u="none" strike="noStrike">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000" u="none" strike="noStrike" dirty="0">
                          <a:effectLst/>
                        </a:rPr>
                        <a:t>₹ 29,37,84,000</a:t>
                      </a:r>
                      <a:endParaRPr lang="en-IN" sz="10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246538505"/>
                  </a:ext>
                </a:extLst>
              </a:tr>
              <a:tr h="20040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000" u="none" strike="noStrike" dirty="0">
                          <a:effectLst/>
                        </a:rPr>
                        <a:t>Despicable Me 2</a:t>
                      </a:r>
                      <a:endParaRPr lang="en-IN" sz="10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000" u="none" strike="noStrike" dirty="0">
                          <a:effectLst/>
                        </a:rPr>
                        <a:t>₹ 29,20,49,635</a:t>
                      </a:r>
                      <a:endParaRPr lang="en-IN" sz="10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2154016753"/>
                  </a:ext>
                </a:extLst>
              </a:tr>
              <a:tr h="20040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000" u="none" strike="noStrike">
                          <a:effectLst/>
                        </a:rPr>
                        <a:t>American Sniper</a:t>
                      </a:r>
                      <a:endParaRPr lang="en-IN" sz="1000" b="0" i="0" u="none" strike="noStrike">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000" u="none" strike="noStrike" dirty="0">
                          <a:effectLst/>
                        </a:rPr>
                        <a:t>₹ 29,13,23,553</a:t>
                      </a:r>
                      <a:endParaRPr lang="en-IN" sz="10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5463209"/>
                  </a:ext>
                </a:extLst>
              </a:tr>
              <a:tr h="20040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000" u="none" strike="noStrike" dirty="0">
                          <a:effectLst/>
                        </a:rPr>
                        <a:t>Finding Nemo</a:t>
                      </a:r>
                      <a:endParaRPr lang="en-IN" sz="10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000" u="none" strike="noStrike">
                          <a:effectLst/>
                        </a:rPr>
                        <a:t>₹ 28,68,38,870</a:t>
                      </a:r>
                      <a:endParaRPr lang="en-IN" sz="1000" b="0" i="0" u="none" strike="noStrike">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2719821421"/>
                  </a:ext>
                </a:extLst>
              </a:tr>
              <a:tr h="20040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000" u="none" strike="noStrike">
                          <a:effectLst/>
                        </a:rPr>
                        <a:t>Shrek 2</a:t>
                      </a:r>
                      <a:endParaRPr lang="en-IN" sz="1000" b="0" i="0" u="none" strike="noStrike">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000" u="none" strike="noStrike" dirty="0">
                          <a:effectLst/>
                        </a:rPr>
                        <a:t>₹ 28,64,71,036</a:t>
                      </a:r>
                      <a:endParaRPr lang="en-IN" sz="10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494310180"/>
                  </a:ext>
                </a:extLst>
              </a:tr>
              <a:tr h="20040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US" sz="1000" u="none" strike="noStrike" dirty="0">
                          <a:effectLst/>
                        </a:rPr>
                        <a:t>The Lord of the Rings: The Return of the King</a:t>
                      </a:r>
                      <a:endParaRPr lang="en-US" sz="10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000" u="none" strike="noStrike" dirty="0">
                          <a:effectLst/>
                        </a:rPr>
                        <a:t>₹ 28,30,19,252</a:t>
                      </a:r>
                      <a:endParaRPr lang="en-IN" sz="10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3162246842"/>
                  </a:ext>
                </a:extLst>
              </a:tr>
              <a:tr h="20040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US" sz="1000" u="none" strike="noStrike">
                          <a:effectLst/>
                        </a:rPr>
                        <a:t>Star Wars: Episode VI - Return of the Jedi</a:t>
                      </a:r>
                      <a:endParaRPr lang="en-US" sz="1000" b="0" i="0" u="none" strike="noStrike">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000" u="none" strike="noStrike" dirty="0">
                          <a:effectLst/>
                        </a:rPr>
                        <a:t>₹ 27,66,25,409</a:t>
                      </a:r>
                      <a:endParaRPr lang="en-IN" sz="10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343041697"/>
                  </a:ext>
                </a:extLst>
              </a:tr>
              <a:tr h="20040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000" u="none" strike="noStrike">
                          <a:effectLst/>
                        </a:rPr>
                        <a:t>Forrest Gump</a:t>
                      </a:r>
                      <a:endParaRPr lang="en-IN" sz="1000" b="0" i="0" u="none" strike="noStrike">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000" u="none" strike="noStrike" dirty="0">
                          <a:effectLst/>
                        </a:rPr>
                        <a:t>₹ 27,46,91,196</a:t>
                      </a:r>
                      <a:endParaRPr lang="en-IN" sz="10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3360160075"/>
                  </a:ext>
                </a:extLst>
              </a:tr>
              <a:tr h="20040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US" sz="1000" u="none" strike="noStrike" dirty="0">
                          <a:effectLst/>
                        </a:rPr>
                        <a:t>Star Wars: Episode V - The Empire Strikes Back</a:t>
                      </a:r>
                      <a:endParaRPr lang="en-US" sz="1000" b="0" i="0" u="none" strike="noStrike" dirty="0">
                        <a:solidFill>
                          <a:srgbClr val="000000"/>
                        </a:solidFill>
                        <a:effectLst/>
                        <a:latin typeface="Century Gothic" panose="020B0502020202020204" pitchFamily="34" charset="0"/>
                      </a:endParaRPr>
                    </a:p>
                  </a:txBody>
                  <a:tcPr marL="5937" marR="5937" marT="5937"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000" u="none" strike="noStrike" dirty="0">
                          <a:effectLst/>
                        </a:rPr>
                        <a:t>₹ 27,21,58,751</a:t>
                      </a:r>
                      <a:endParaRPr lang="en-IN" sz="1000" b="0" i="0" u="none" strike="noStrike" dirty="0">
                        <a:solidFill>
                          <a:srgbClr val="000000"/>
                        </a:solidFill>
                        <a:effectLst/>
                        <a:latin typeface="Century Gothic" panose="020B0502020202020204" pitchFamily="34" charset="0"/>
                      </a:endParaRPr>
                    </a:p>
                  </a:txBody>
                  <a:tcPr marL="5937" marR="5937" marT="5937" marB="0" anchor="b"/>
                </a:tc>
                <a:extLst>
                  <a:ext uri="{0D108BD9-81ED-4DB2-BD59-A6C34878D82A}">
                    <a16:rowId xmlns:a16="http://schemas.microsoft.com/office/drawing/2014/main" val="1271870455"/>
                  </a:ext>
                </a:extLst>
              </a:tr>
            </a:tbl>
          </a:graphicData>
        </a:graphic>
      </p:graphicFrame>
      <p:graphicFrame>
        <p:nvGraphicFramePr>
          <p:cNvPr id="4" name="Chart 3">
            <a:extLst>
              <a:ext uri="{FF2B5EF4-FFF2-40B4-BE49-F238E27FC236}">
                <a16:creationId xmlns:a16="http://schemas.microsoft.com/office/drawing/2014/main" id="{D109CCA5-0232-179E-9248-97D25732EDCD}"/>
              </a:ext>
            </a:extLst>
          </p:cNvPr>
          <p:cNvGraphicFramePr>
            <a:graphicFrameLocks/>
          </p:cNvGraphicFramePr>
          <p:nvPr>
            <p:extLst>
              <p:ext uri="{D42A27DB-BD31-4B8C-83A1-F6EECF244321}">
                <p14:modId xmlns:p14="http://schemas.microsoft.com/office/powerpoint/2010/main" val="3662554864"/>
              </p:ext>
            </p:extLst>
          </p:nvPr>
        </p:nvGraphicFramePr>
        <p:xfrm>
          <a:off x="6833936" y="1953928"/>
          <a:ext cx="4565584" cy="3472313"/>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a:extLst>
              <a:ext uri="{FF2B5EF4-FFF2-40B4-BE49-F238E27FC236}">
                <a16:creationId xmlns:a16="http://schemas.microsoft.com/office/drawing/2014/main" id="{9D780250-5CEB-8E2B-4941-181FD3B66242}"/>
              </a:ext>
            </a:extLst>
          </p:cNvPr>
          <p:cNvPicPr>
            <a:picLocks noChangeAspect="1"/>
          </p:cNvPicPr>
          <p:nvPr/>
        </p:nvPicPr>
        <p:blipFill>
          <a:blip r:embed="rId3"/>
          <a:stretch>
            <a:fillRect/>
          </a:stretch>
        </p:blipFill>
        <p:spPr>
          <a:xfrm>
            <a:off x="1149462" y="1316451"/>
            <a:ext cx="10047079" cy="24386"/>
          </a:xfrm>
          <a:prstGeom prst="rect">
            <a:avLst/>
          </a:prstGeom>
        </p:spPr>
      </p:pic>
    </p:spTree>
    <p:extLst>
      <p:ext uri="{BB962C8B-B14F-4D97-AF65-F5344CB8AC3E}">
        <p14:creationId xmlns:p14="http://schemas.microsoft.com/office/powerpoint/2010/main" val="114216686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44;p50">
            <a:extLst>
              <a:ext uri="{FF2B5EF4-FFF2-40B4-BE49-F238E27FC236}">
                <a16:creationId xmlns:a16="http://schemas.microsoft.com/office/drawing/2014/main" id="{8BFA5FB5-0B23-323B-754C-6A2A32009EAE}"/>
              </a:ext>
            </a:extLst>
          </p:cNvPr>
          <p:cNvSpPr txBox="1">
            <a:spLocks/>
          </p:cNvSpPr>
          <p:nvPr/>
        </p:nvSpPr>
        <p:spPr>
          <a:xfrm>
            <a:off x="587141" y="771648"/>
            <a:ext cx="10356783" cy="572700"/>
          </a:xfrm>
          <a:prstGeom prst="rect">
            <a:avLst/>
          </a:prstGeom>
        </p:spPr>
        <p:txBody>
          <a:bodyPr spcFirstLastPara="1" wrap="square" lIns="91425" tIns="91425" rIns="91425" bIns="91425" anchor="ctr" anchorCtr="0">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3200" b="1" dirty="0">
                <a:latin typeface="Arial" panose="020B0604020202020204" pitchFamily="34" charset="0"/>
                <a:cs typeface="Arial" panose="020B0604020202020204" pitchFamily="34" charset="0"/>
              </a:rPr>
              <a:t>	Distribution of IMDb Rating among various Genre</a:t>
            </a:r>
          </a:p>
        </p:txBody>
      </p:sp>
      <p:graphicFrame>
        <p:nvGraphicFramePr>
          <p:cNvPr id="3" name="Table 2">
            <a:extLst>
              <a:ext uri="{FF2B5EF4-FFF2-40B4-BE49-F238E27FC236}">
                <a16:creationId xmlns:a16="http://schemas.microsoft.com/office/drawing/2014/main" id="{87805E90-5FEC-EC75-7C25-65A574F91CFC}"/>
              </a:ext>
            </a:extLst>
          </p:cNvPr>
          <p:cNvGraphicFramePr>
            <a:graphicFrameLocks noGrp="1"/>
          </p:cNvGraphicFramePr>
          <p:nvPr>
            <p:extLst>
              <p:ext uri="{D42A27DB-BD31-4B8C-83A1-F6EECF244321}">
                <p14:modId xmlns:p14="http://schemas.microsoft.com/office/powerpoint/2010/main" val="1376113767"/>
              </p:ext>
            </p:extLst>
          </p:nvPr>
        </p:nvGraphicFramePr>
        <p:xfrm>
          <a:off x="1229360" y="1953928"/>
          <a:ext cx="5608319" cy="3952982"/>
        </p:xfrm>
        <a:graphic>
          <a:graphicData uri="http://schemas.openxmlformats.org/drawingml/2006/table">
            <a:tbl>
              <a:tblPr>
                <a:tableStyleId>{F5AB1C69-6EDB-4FF4-983F-18BD219EF322}</a:tableStyleId>
              </a:tblPr>
              <a:tblGrid>
                <a:gridCol w="2515466">
                  <a:extLst>
                    <a:ext uri="{9D8B030D-6E8A-4147-A177-3AD203B41FA5}">
                      <a16:colId xmlns:a16="http://schemas.microsoft.com/office/drawing/2014/main" val="1909479603"/>
                    </a:ext>
                  </a:extLst>
                </a:gridCol>
                <a:gridCol w="3092853">
                  <a:extLst>
                    <a:ext uri="{9D8B030D-6E8A-4147-A177-3AD203B41FA5}">
                      <a16:colId xmlns:a16="http://schemas.microsoft.com/office/drawing/2014/main" val="1326223966"/>
                    </a:ext>
                  </a:extLst>
                </a:gridCol>
              </a:tblGrid>
              <a:tr h="21731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600" b="1" u="none" strike="noStrike" dirty="0">
                          <a:solidFill>
                            <a:schemeClr val="tx1"/>
                          </a:solidFill>
                          <a:effectLst/>
                        </a:rPr>
                        <a:t>Genre</a:t>
                      </a:r>
                      <a:endParaRPr lang="en-IN" sz="1600" b="1" i="0" u="none" strike="noStrike" dirty="0">
                        <a:solidFill>
                          <a:schemeClr val="tx1"/>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US" sz="1600" b="1" u="none" strike="noStrike" dirty="0">
                          <a:solidFill>
                            <a:schemeClr val="tx1"/>
                          </a:solidFill>
                          <a:effectLst/>
                        </a:rPr>
                        <a:t>IMDb Score (1-10)</a:t>
                      </a:r>
                      <a:endParaRPr lang="en-US" sz="1600" b="1" i="0" u="none" strike="noStrike" dirty="0">
                        <a:solidFill>
                          <a:schemeClr val="tx1"/>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793631526"/>
                  </a:ext>
                </a:extLst>
              </a:tr>
              <a:tr h="21731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Crime</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9.3</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590330425"/>
                  </a:ext>
                </a:extLst>
              </a:tr>
              <a:tr h="21731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Action</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9</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986477308"/>
                  </a:ext>
                </a:extLst>
              </a:tr>
              <a:tr h="21731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Western</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8.9</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3141049966"/>
                  </a:ext>
                </a:extLst>
              </a:tr>
              <a:tr h="21731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Biography</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8.9</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1138790200"/>
                  </a:ext>
                </a:extLst>
              </a:tr>
              <a:tr h="21731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Drama</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8.8</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729757526"/>
                  </a:ext>
                </a:extLst>
              </a:tr>
              <a:tr h="21731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Comedy</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8.8</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931332571"/>
                  </a:ext>
                </a:extLst>
              </a:tr>
              <a:tr h="21731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Adventure</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8.6</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40570490"/>
                  </a:ext>
                </a:extLst>
              </a:tr>
              <a:tr h="21731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Horror</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8.5</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432447893"/>
                  </a:ext>
                </a:extLst>
              </a:tr>
              <a:tr h="21731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Mystery</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8.5</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1504386796"/>
                  </a:ext>
                </a:extLst>
              </a:tr>
              <a:tr h="21731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Documentary</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8.5</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493202204"/>
                  </a:ext>
                </a:extLst>
              </a:tr>
              <a:tr h="21731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Sci-Fi</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8.2</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694947156"/>
                  </a:ext>
                </a:extLst>
              </a:tr>
              <a:tr h="21731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Animation</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8</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3143686945"/>
                  </a:ext>
                </a:extLst>
              </a:tr>
              <a:tr h="21731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a:solidFill>
                            <a:schemeClr val="tx1">
                              <a:lumMod val="95000"/>
                              <a:lumOff val="5000"/>
                            </a:schemeClr>
                          </a:solidFill>
                          <a:effectLst/>
                        </a:rPr>
                        <a:t>Fantasy</a:t>
                      </a:r>
                      <a:endParaRPr lang="en-IN" sz="1200" b="0" i="0" u="none" strike="noStrike">
                        <a:solidFill>
                          <a:schemeClr val="tx1">
                            <a:lumMod val="95000"/>
                            <a:lumOff val="5000"/>
                          </a:schemeClr>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7.9</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1114839020"/>
                  </a:ext>
                </a:extLst>
              </a:tr>
              <a:tr h="21731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a:solidFill>
                            <a:schemeClr val="tx1">
                              <a:lumMod val="95000"/>
                              <a:lumOff val="5000"/>
                            </a:schemeClr>
                          </a:solidFill>
                          <a:effectLst/>
                        </a:rPr>
                        <a:t>Family</a:t>
                      </a:r>
                      <a:endParaRPr lang="en-IN" sz="1200" b="0" i="0" u="none" strike="noStrike">
                        <a:solidFill>
                          <a:schemeClr val="tx1">
                            <a:lumMod val="95000"/>
                            <a:lumOff val="5000"/>
                          </a:schemeClr>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7.9</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1317603644"/>
                  </a:ext>
                </a:extLst>
              </a:tr>
              <a:tr h="21731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a:solidFill>
                            <a:schemeClr val="tx1">
                              <a:lumMod val="95000"/>
                              <a:lumOff val="5000"/>
                            </a:schemeClr>
                          </a:solidFill>
                          <a:effectLst/>
                        </a:rPr>
                        <a:t>Musical</a:t>
                      </a:r>
                      <a:endParaRPr lang="en-IN" sz="1200" b="0" i="0" u="none" strike="noStrike">
                        <a:solidFill>
                          <a:schemeClr val="tx1">
                            <a:lumMod val="95000"/>
                            <a:lumOff val="5000"/>
                          </a:schemeClr>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7.2</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1850267808"/>
                  </a:ext>
                </a:extLst>
              </a:tr>
              <a:tr h="22583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a:solidFill>
                            <a:schemeClr val="tx1">
                              <a:lumMod val="95000"/>
                              <a:lumOff val="5000"/>
                            </a:schemeClr>
                          </a:solidFill>
                          <a:effectLst/>
                        </a:rPr>
                        <a:t>Romance</a:t>
                      </a:r>
                      <a:endParaRPr lang="en-IN" sz="1200" b="0" i="0" u="none" strike="noStrike">
                        <a:solidFill>
                          <a:schemeClr val="tx1">
                            <a:lumMod val="95000"/>
                            <a:lumOff val="5000"/>
                          </a:schemeClr>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7.1</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1785592990"/>
                  </a:ext>
                </a:extLst>
              </a:tr>
              <a:tr h="21731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Thriller</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200" u="none" strike="noStrike" dirty="0">
                          <a:solidFill>
                            <a:schemeClr val="tx1">
                              <a:lumMod val="95000"/>
                              <a:lumOff val="5000"/>
                            </a:schemeClr>
                          </a:solidFill>
                          <a:effectLst/>
                        </a:rPr>
                        <a:t>6.3</a:t>
                      </a:r>
                      <a:endParaRPr lang="en-IN" sz="1200" b="0" i="0" u="none" strike="noStrike" dirty="0">
                        <a:solidFill>
                          <a:schemeClr val="tx1">
                            <a:lumMod val="95000"/>
                            <a:lumOff val="5000"/>
                          </a:schemeClr>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3289367190"/>
                  </a:ext>
                </a:extLst>
              </a:tr>
            </a:tbl>
          </a:graphicData>
        </a:graphic>
      </p:graphicFrame>
      <p:graphicFrame>
        <p:nvGraphicFramePr>
          <p:cNvPr id="4" name="Chart 3">
            <a:extLst>
              <a:ext uri="{FF2B5EF4-FFF2-40B4-BE49-F238E27FC236}">
                <a16:creationId xmlns:a16="http://schemas.microsoft.com/office/drawing/2014/main" id="{4D8E764F-0211-C6AF-DC5C-8A64DEA7045A}"/>
              </a:ext>
            </a:extLst>
          </p:cNvPr>
          <p:cNvGraphicFramePr>
            <a:graphicFrameLocks/>
          </p:cNvGraphicFramePr>
          <p:nvPr>
            <p:extLst>
              <p:ext uri="{D42A27DB-BD31-4B8C-83A1-F6EECF244321}">
                <p14:modId xmlns:p14="http://schemas.microsoft.com/office/powerpoint/2010/main" val="3598954012"/>
              </p:ext>
            </p:extLst>
          </p:nvPr>
        </p:nvGraphicFramePr>
        <p:xfrm>
          <a:off x="7184188" y="2172152"/>
          <a:ext cx="3904114" cy="3304624"/>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Connector 5">
            <a:extLst>
              <a:ext uri="{FF2B5EF4-FFF2-40B4-BE49-F238E27FC236}">
                <a16:creationId xmlns:a16="http://schemas.microsoft.com/office/drawing/2014/main" id="{109B6EFD-5E0D-7FB8-7F28-566B1C798750}"/>
              </a:ext>
            </a:extLst>
          </p:cNvPr>
          <p:cNvCxnSpPr>
            <a:cxnSpLocks/>
          </p:cNvCxnSpPr>
          <p:nvPr/>
        </p:nvCxnSpPr>
        <p:spPr>
          <a:xfrm>
            <a:off x="1058779" y="1468944"/>
            <a:ext cx="10029523"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58655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38;p49">
            <a:extLst>
              <a:ext uri="{FF2B5EF4-FFF2-40B4-BE49-F238E27FC236}">
                <a16:creationId xmlns:a16="http://schemas.microsoft.com/office/drawing/2014/main" id="{099BBB00-C2C6-30E0-9535-E3EF810B7189}"/>
              </a:ext>
            </a:extLst>
          </p:cNvPr>
          <p:cNvSpPr txBox="1">
            <a:spLocks noGrp="1"/>
          </p:cNvSpPr>
          <p:nvPr>
            <p:ph type="title" idx="4294967295"/>
          </p:nvPr>
        </p:nvSpPr>
        <p:spPr>
          <a:xfrm>
            <a:off x="1072460" y="809157"/>
            <a:ext cx="10030411" cy="5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200" b="1" dirty="0">
                <a:latin typeface="Arial" panose="020B0604020202020204" pitchFamily="34" charset="0"/>
                <a:cs typeface="Arial" panose="020B0604020202020204" pitchFamily="34" charset="0"/>
              </a:rPr>
              <a:t>Most Revenue fetching Category for a movie.</a:t>
            </a:r>
            <a:endParaRPr sz="3200" b="1" dirty="0">
              <a:latin typeface="Arial" panose="020B060402020202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id="{2CD9BB55-5F8F-5B81-25AE-0F5F468F6F85}"/>
              </a:ext>
            </a:extLst>
          </p:cNvPr>
          <p:cNvGraphicFramePr>
            <a:graphicFrameLocks noGrp="1"/>
          </p:cNvGraphicFramePr>
          <p:nvPr>
            <p:extLst>
              <p:ext uri="{D42A27DB-BD31-4B8C-83A1-F6EECF244321}">
                <p14:modId xmlns:p14="http://schemas.microsoft.com/office/powerpoint/2010/main" val="80883262"/>
              </p:ext>
            </p:extLst>
          </p:nvPr>
        </p:nvGraphicFramePr>
        <p:xfrm>
          <a:off x="1366788" y="1830121"/>
          <a:ext cx="4562374" cy="3855279"/>
        </p:xfrm>
        <a:graphic>
          <a:graphicData uri="http://schemas.openxmlformats.org/drawingml/2006/table">
            <a:tbl>
              <a:tblPr>
                <a:tableStyleId>{F5AB1C69-6EDB-4FF4-983F-18BD219EF322}</a:tableStyleId>
              </a:tblPr>
              <a:tblGrid>
                <a:gridCol w="1797982">
                  <a:extLst>
                    <a:ext uri="{9D8B030D-6E8A-4147-A177-3AD203B41FA5}">
                      <a16:colId xmlns:a16="http://schemas.microsoft.com/office/drawing/2014/main" val="2189892477"/>
                    </a:ext>
                  </a:extLst>
                </a:gridCol>
                <a:gridCol w="2764392">
                  <a:extLst>
                    <a:ext uri="{9D8B030D-6E8A-4147-A177-3AD203B41FA5}">
                      <a16:colId xmlns:a16="http://schemas.microsoft.com/office/drawing/2014/main" val="2969748132"/>
                    </a:ext>
                  </a:extLst>
                </a:gridCol>
              </a:tblGrid>
              <a:tr h="21385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400" b="1" u="none" strike="noStrike" dirty="0">
                          <a:solidFill>
                            <a:srgbClr val="000000"/>
                          </a:solidFill>
                          <a:effectLst/>
                        </a:rPr>
                        <a:t>Genre</a:t>
                      </a:r>
                      <a:endParaRPr lang="en-IN" sz="1400" b="1"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fontAlgn="b"/>
                      <a:r>
                        <a:rPr lang="en-IN" sz="1400" b="1" u="none" strike="noStrike" dirty="0">
                          <a:solidFill>
                            <a:srgbClr val="000000"/>
                          </a:solidFill>
                          <a:effectLst/>
                        </a:rPr>
                        <a:t>Gross Revenue</a:t>
                      </a:r>
                      <a:endParaRPr lang="en-IN" sz="1400" b="1"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21142143"/>
                  </a:ext>
                </a:extLst>
              </a:tr>
              <a:tr h="21385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Action</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$67,54,08,90,818</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515014870"/>
                  </a:ext>
                </a:extLst>
              </a:tr>
              <a:tr h="21385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Comedy</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$38,02,79,93,497</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850596152"/>
                  </a:ext>
                </a:extLst>
              </a:tr>
              <a:tr h="21385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Adventure</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$30,97,13,35,977</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4267132667"/>
                  </a:ext>
                </a:extLst>
              </a:tr>
              <a:tr h="21385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Drama</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$20,04,54,18,442</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1413117994"/>
                  </a:ext>
                </a:extLst>
              </a:tr>
              <a:tr h="21385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Crime</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$8,11,97,07,029</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56220154"/>
                  </a:ext>
                </a:extLst>
              </a:tr>
              <a:tr h="21385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Biography</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$7,49,49,03,091</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647454035"/>
                  </a:ext>
                </a:extLst>
              </a:tr>
              <a:tr h="21385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Horror</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$5,19,89,71,387</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1556050379"/>
                  </a:ext>
                </a:extLst>
              </a:tr>
              <a:tr h="21385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Animation</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$3,81,06,74,545</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665963671"/>
                  </a:ext>
                </a:extLst>
              </a:tr>
              <a:tr h="21385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Fantasy</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$1,39,98,95,199</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437365285"/>
                  </a:ext>
                </a:extLst>
              </a:tr>
              <a:tr h="21385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Mystery</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$1,12,79,63,819</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898941315"/>
                  </a:ext>
                </a:extLst>
              </a:tr>
              <a:tr h="21385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Documentary</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$54,82,15,042</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915938643"/>
                  </a:ext>
                </a:extLst>
              </a:tr>
              <a:tr h="21385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Family</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$44,74,81,433</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1299446039"/>
                  </a:ext>
                </a:extLst>
              </a:tr>
              <a:tr h="21385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Sci-Fi</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$20,85,74,725</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31466703"/>
                  </a:ext>
                </a:extLst>
              </a:tr>
              <a:tr h="21385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Musical</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$18,41,68,000</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1854664726"/>
                  </a:ext>
                </a:extLst>
              </a:tr>
              <a:tr h="21385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Romance</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$6,26,59,016</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3229993967"/>
                  </a:ext>
                </a:extLst>
              </a:tr>
              <a:tr h="21385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a:effectLst/>
                        </a:rPr>
                        <a:t>Western</a:t>
                      </a:r>
                      <a:endParaRPr lang="en-IN" sz="1100" b="0" i="0" u="none" strike="noStrike">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$4,77,43,768</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430245664"/>
                  </a:ext>
                </a:extLst>
              </a:tr>
              <a:tr h="21385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fontAlgn="b"/>
                      <a:r>
                        <a:rPr lang="en-IN" sz="1100" u="none" strike="noStrike" dirty="0">
                          <a:effectLst/>
                        </a:rPr>
                        <a:t>Thriller</a:t>
                      </a:r>
                      <a:endParaRPr lang="en-IN" sz="1100" b="0" i="0" u="none" strike="noStrike" dirty="0">
                        <a:solidFill>
                          <a:srgbClr val="000000"/>
                        </a:solidFill>
                        <a:effectLst/>
                        <a:latin typeface="Century Gothic" panose="020B0502020202020204" pitchFamily="34" charset="0"/>
                      </a:endParaRPr>
                    </a:p>
                  </a:txBody>
                  <a:tcPr marL="6350" marR="6350" marT="6350" marB="0" anchor="b"/>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r" fontAlgn="b"/>
                      <a:r>
                        <a:rPr lang="en-IN" sz="1100" u="none" strike="noStrike" dirty="0">
                          <a:effectLst/>
                        </a:rPr>
                        <a:t>$1,21,539</a:t>
                      </a:r>
                      <a:endParaRPr lang="en-IN"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851218966"/>
                  </a:ext>
                </a:extLst>
              </a:tr>
            </a:tbl>
          </a:graphicData>
        </a:graphic>
      </p:graphicFrame>
      <p:graphicFrame>
        <p:nvGraphicFramePr>
          <p:cNvPr id="6" name="Chart 5">
            <a:extLst>
              <a:ext uri="{FF2B5EF4-FFF2-40B4-BE49-F238E27FC236}">
                <a16:creationId xmlns:a16="http://schemas.microsoft.com/office/drawing/2014/main" id="{2E86F0B0-6365-97E9-073B-23E37C806EF9}"/>
              </a:ext>
            </a:extLst>
          </p:cNvPr>
          <p:cNvGraphicFramePr>
            <a:graphicFrameLocks/>
          </p:cNvGraphicFramePr>
          <p:nvPr>
            <p:extLst>
              <p:ext uri="{D42A27DB-BD31-4B8C-83A1-F6EECF244321}">
                <p14:modId xmlns:p14="http://schemas.microsoft.com/office/powerpoint/2010/main" val="869646253"/>
              </p:ext>
            </p:extLst>
          </p:nvPr>
        </p:nvGraphicFramePr>
        <p:xfrm>
          <a:off x="6570931" y="1830120"/>
          <a:ext cx="4325669" cy="3022200"/>
        </p:xfrm>
        <a:graphic>
          <a:graphicData uri="http://schemas.openxmlformats.org/drawingml/2006/chart">
            <c:chart xmlns:c="http://schemas.openxmlformats.org/drawingml/2006/chart" xmlns:r="http://schemas.openxmlformats.org/officeDocument/2006/relationships" r:id="rId2"/>
          </a:graphicData>
        </a:graphic>
      </p:graphicFrame>
      <p:sp>
        <p:nvSpPr>
          <p:cNvPr id="7" name="Google Shape;439;p49">
            <a:extLst>
              <a:ext uri="{FF2B5EF4-FFF2-40B4-BE49-F238E27FC236}">
                <a16:creationId xmlns:a16="http://schemas.microsoft.com/office/drawing/2014/main" id="{1B8B49A9-CFB6-998C-6669-C8AF16478A04}"/>
              </a:ext>
            </a:extLst>
          </p:cNvPr>
          <p:cNvSpPr txBox="1">
            <a:spLocks/>
          </p:cNvSpPr>
          <p:nvPr/>
        </p:nvSpPr>
        <p:spPr>
          <a:xfrm>
            <a:off x="6262840" y="5027880"/>
            <a:ext cx="5200316" cy="1020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oppins"/>
              <a:buChar char="●"/>
              <a:defRPr sz="1400" b="0" i="0" u="none" strike="noStrike" cap="none">
                <a:solidFill>
                  <a:srgbClr val="434343"/>
                </a:solidFill>
                <a:latin typeface="Poppins"/>
                <a:ea typeface="Poppins"/>
                <a:cs typeface="Poppins"/>
                <a:sym typeface="Poppins"/>
              </a:defRPr>
            </a:lvl1pPr>
            <a:lvl2pPr marL="914400" marR="0" lvl="1"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2pPr>
            <a:lvl3pPr marL="1371600" marR="0" lvl="2"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3pPr>
            <a:lvl4pPr marL="1828800" marR="0" lvl="3"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4pPr>
            <a:lvl5pPr marL="2286000" marR="0" lvl="4"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5pPr>
            <a:lvl6pPr marL="2743200" marR="0" lvl="5"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6pPr>
            <a:lvl7pPr marL="3200400" marR="0" lvl="6"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7pPr>
            <a:lvl8pPr marL="3657600" marR="0" lvl="7"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8pPr>
            <a:lvl9pPr marL="4114800" marR="0" lvl="8" indent="-317500" algn="l" rtl="0">
              <a:lnSpc>
                <a:spcPct val="115000"/>
              </a:lnSpc>
              <a:spcBef>
                <a:spcPts val="0"/>
              </a:spcBef>
              <a:spcAft>
                <a:spcPts val="0"/>
              </a:spcAft>
              <a:buClr>
                <a:srgbClr val="434343"/>
              </a:buClr>
              <a:buSzPts val="1400"/>
              <a:buFont typeface="Poppins"/>
              <a:buChar char="■"/>
              <a:defRPr sz="1400" b="0" i="0" u="none" strike="noStrike" cap="none">
                <a:solidFill>
                  <a:srgbClr val="434343"/>
                </a:solidFill>
                <a:latin typeface="Poppins"/>
                <a:ea typeface="Poppins"/>
                <a:cs typeface="Poppins"/>
                <a:sym typeface="Poppins"/>
              </a:defRPr>
            </a:lvl9pPr>
          </a:lstStyle>
          <a:p>
            <a:pPr marL="0" marR="0" lvl="0" indent="0" algn="just" defTabSz="914400" rtl="0" eaLnBrk="1" fontAlgn="auto" latinLnBrk="0" hangingPunct="1">
              <a:lnSpc>
                <a:spcPct val="100000"/>
              </a:lnSpc>
              <a:spcBef>
                <a:spcPts val="0"/>
              </a:spcBef>
              <a:spcAft>
                <a:spcPts val="0"/>
              </a:spcAft>
              <a:buClr>
                <a:srgbClr val="EF590E"/>
              </a:buClr>
              <a:buSzPts val="1400"/>
              <a:buFont typeface="Poppins"/>
              <a:buNone/>
              <a:tabLst/>
              <a:defRPr/>
            </a:pPr>
            <a:r>
              <a:rPr kumimoji="0" lang="en-US" b="0" i="0" u="none" strike="noStrike" kern="0" cap="none" spc="0" normalizeH="0" baseline="0" noProof="0" dirty="0">
                <a:ln>
                  <a:noFill/>
                </a:ln>
                <a:solidFill>
                  <a:schemeClr val="bg2">
                    <a:lumMod val="25000"/>
                  </a:schemeClr>
                </a:solidFill>
                <a:effectLst/>
                <a:uLnTx/>
                <a:uFillTx/>
                <a:latin typeface="Arial" panose="020B0604020202020204" pitchFamily="34" charset="0"/>
                <a:cs typeface="Arial" panose="020B0604020202020204" pitchFamily="34" charset="0"/>
                <a:sym typeface="Poppins"/>
              </a:rPr>
              <a:t>According to the data set we can see that Action genre had generated the highest revenue with $ 67,59,97,69,950 and Thriller had generated the lowest revenue $ 1,21,539.</a:t>
            </a:r>
          </a:p>
        </p:txBody>
      </p:sp>
      <p:pic>
        <p:nvPicPr>
          <p:cNvPr id="3" name="Picture 2">
            <a:extLst>
              <a:ext uri="{FF2B5EF4-FFF2-40B4-BE49-F238E27FC236}">
                <a16:creationId xmlns:a16="http://schemas.microsoft.com/office/drawing/2014/main" id="{BDF443B0-30DA-156E-07F6-6BB4398B858A}"/>
              </a:ext>
            </a:extLst>
          </p:cNvPr>
          <p:cNvPicPr>
            <a:picLocks noChangeAspect="1"/>
          </p:cNvPicPr>
          <p:nvPr/>
        </p:nvPicPr>
        <p:blipFill>
          <a:blip r:embed="rId3"/>
          <a:stretch>
            <a:fillRect/>
          </a:stretch>
        </p:blipFill>
        <p:spPr>
          <a:xfrm>
            <a:off x="1072460" y="1478865"/>
            <a:ext cx="10047079" cy="24386"/>
          </a:xfrm>
          <a:prstGeom prst="rect">
            <a:avLst/>
          </a:prstGeom>
        </p:spPr>
      </p:pic>
    </p:spTree>
    <p:extLst>
      <p:ext uri="{BB962C8B-B14F-4D97-AF65-F5344CB8AC3E}">
        <p14:creationId xmlns:p14="http://schemas.microsoft.com/office/powerpoint/2010/main" val="249684603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1037</TotalTime>
  <Words>2580</Words>
  <Application>Microsoft Office PowerPoint</Application>
  <PresentationFormat>Widescreen</PresentationFormat>
  <Paragraphs>475</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Arial Black</vt:lpstr>
      <vt:lpstr>Century Gothic</vt:lpstr>
      <vt:lpstr>Garamond</vt:lpstr>
      <vt:lpstr>Google Sans</vt:lpstr>
      <vt:lpstr>Poppins</vt:lpstr>
      <vt:lpstr>Söhne</vt:lpstr>
      <vt:lpstr>Organic</vt:lpstr>
      <vt:lpstr>DATA ANALYSIS PRESENTATION BY  TECH SAVVY</vt:lpstr>
      <vt:lpstr>PowerPoint Presentation</vt:lpstr>
      <vt:lpstr>Performing IMDb data analysis involves several steps, from data acquisition to interpretation of results. Below are the general steps for IMDb data analysis:  1.Data Collection:   Obtain IMDb datasets: Download relevant datasets from IMDb or use web scraping techniques to gather    specific data.(Choosing datasets based on our analysis goals, such as movies, TV shows, actors, ratings, and   more).  2.Data Cleaning and Preprocessing:    Handle missing data: Identify and address missing values through imputation or removal.    Remove duplicates: Ensure there are no duplicate entries in the dataset.    Standardize and format data: Ensure consistency in data formats (e.g., date formats, categorical  variables).    Convert data types: Adjusting data types as needed for analysis.  3.Exploratory Data Analysis (EDA):    Visualize distributions: Create histograms, box plots, and other visualizations to understand the distribution of     key variables (ratings, box office earnings, etc.).    Explore correlations: Using scatter plots and correlation matrices to identify relationships between variables.    Identify trends: Examine trends over time, such as the popularity of genres, average ratings, etc. </vt:lpstr>
      <vt:lpstr>TECH STACKED USED</vt:lpstr>
      <vt:lpstr>PowerPoint Presentation</vt:lpstr>
      <vt:lpstr>PowerPoint Presentation</vt:lpstr>
      <vt:lpstr>PowerPoint Presentation</vt:lpstr>
      <vt:lpstr>PowerPoint Presentation</vt:lpstr>
      <vt:lpstr>Most Revenue fetching Category for a movie.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 :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Tech Savvy</dc:creator>
  <cp:lastModifiedBy>Rishika Bhunia</cp:lastModifiedBy>
  <cp:revision>25</cp:revision>
  <dcterms:created xsi:type="dcterms:W3CDTF">2024-02-01T17:17:14Z</dcterms:created>
  <dcterms:modified xsi:type="dcterms:W3CDTF">2024-02-06T15:22:36Z</dcterms:modified>
</cp:coreProperties>
</file>